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9" r:id="rId6"/>
    <p:sldId id="270" r:id="rId7"/>
    <p:sldId id="271" r:id="rId8"/>
    <p:sldId id="260" r:id="rId9"/>
    <p:sldId id="261" r:id="rId10"/>
    <p:sldId id="262" r:id="rId11"/>
    <p:sldId id="272" r:id="rId12"/>
    <p:sldId id="263" r:id="rId13"/>
    <p:sldId id="266" r:id="rId14"/>
    <p:sldId id="264" r:id="rId15"/>
    <p:sldId id="273" r:id="rId16"/>
    <p:sldId id="267" r:id="rId17"/>
    <p:sldId id="268"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04CA4B-971F-4ABC-9CAA-86E940E9D724}" v="1" dt="2023-06-28T08:49:54.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4660"/>
  </p:normalViewPr>
  <p:slideViewPr>
    <p:cSldViewPr snapToGrid="0">
      <p:cViewPr varScale="1">
        <p:scale>
          <a:sx n="111" d="100"/>
          <a:sy n="111"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Liakou" userId="43824e2e-e9df-4c1b-9b46-df28a3ce8967" providerId="ADAL" clId="{9C04CA4B-971F-4ABC-9CAA-86E940E9D724}"/>
    <pc:docChg chg="undo redo custSel addSld modSld">
      <pc:chgData name="Katerina Liakou" userId="43824e2e-e9df-4c1b-9b46-df28a3ce8967" providerId="ADAL" clId="{9C04CA4B-971F-4ABC-9CAA-86E940E9D724}" dt="2023-06-28T08:51:15.949" v="192" actId="14100"/>
      <pc:docMkLst>
        <pc:docMk/>
      </pc:docMkLst>
      <pc:sldChg chg="modSp mod">
        <pc:chgData name="Katerina Liakou" userId="43824e2e-e9df-4c1b-9b46-df28a3ce8967" providerId="ADAL" clId="{9C04CA4B-971F-4ABC-9CAA-86E940E9D724}" dt="2023-06-28T08:51:15.949" v="192" actId="14100"/>
        <pc:sldMkLst>
          <pc:docMk/>
          <pc:sldMk cId="3817597599" sldId="258"/>
        </pc:sldMkLst>
        <pc:spChg chg="mod">
          <ac:chgData name="Katerina Liakou" userId="43824e2e-e9df-4c1b-9b46-df28a3ce8967" providerId="ADAL" clId="{9C04CA4B-971F-4ABC-9CAA-86E940E9D724}" dt="2023-06-28T08:51:15.949" v="192" actId="14100"/>
          <ac:spMkLst>
            <pc:docMk/>
            <pc:sldMk cId="3817597599" sldId="258"/>
            <ac:spMk id="2" creationId="{54AF7FC1-9A0F-ADC9-D6FC-62FA09A01FD7}"/>
          </ac:spMkLst>
        </pc:spChg>
      </pc:sldChg>
      <pc:sldChg chg="modSp mod">
        <pc:chgData name="Katerina Liakou" userId="43824e2e-e9df-4c1b-9b46-df28a3ce8967" providerId="ADAL" clId="{9C04CA4B-971F-4ABC-9CAA-86E940E9D724}" dt="2023-06-28T08:45:01.713" v="0" actId="20577"/>
        <pc:sldMkLst>
          <pc:docMk/>
          <pc:sldMk cId="3269157588" sldId="260"/>
        </pc:sldMkLst>
        <pc:spChg chg="mod">
          <ac:chgData name="Katerina Liakou" userId="43824e2e-e9df-4c1b-9b46-df28a3ce8967" providerId="ADAL" clId="{9C04CA4B-971F-4ABC-9CAA-86E940E9D724}" dt="2023-06-28T08:45:01.713" v="0" actId="20577"/>
          <ac:spMkLst>
            <pc:docMk/>
            <pc:sldMk cId="3269157588" sldId="260"/>
            <ac:spMk id="3" creationId="{E8465A04-8947-0132-AB60-297AE2926EE4}"/>
          </ac:spMkLst>
        </pc:spChg>
      </pc:sldChg>
      <pc:sldChg chg="modSp mod">
        <pc:chgData name="Katerina Liakou" userId="43824e2e-e9df-4c1b-9b46-df28a3ce8967" providerId="ADAL" clId="{9C04CA4B-971F-4ABC-9CAA-86E940E9D724}" dt="2023-06-28T08:46:11.902" v="43" actId="27636"/>
        <pc:sldMkLst>
          <pc:docMk/>
          <pc:sldMk cId="2659424314" sldId="264"/>
        </pc:sldMkLst>
        <pc:spChg chg="mod">
          <ac:chgData name="Katerina Liakou" userId="43824e2e-e9df-4c1b-9b46-df28a3ce8967" providerId="ADAL" clId="{9C04CA4B-971F-4ABC-9CAA-86E940E9D724}" dt="2023-06-28T08:45:54.912" v="40" actId="20577"/>
          <ac:spMkLst>
            <pc:docMk/>
            <pc:sldMk cId="2659424314" sldId="264"/>
            <ac:spMk id="2" creationId="{48E87687-9384-9CFC-E0F8-361F1B4494D2}"/>
          </ac:spMkLst>
        </pc:spChg>
        <pc:spChg chg="mod">
          <ac:chgData name="Katerina Liakou" userId="43824e2e-e9df-4c1b-9b46-df28a3ce8967" providerId="ADAL" clId="{9C04CA4B-971F-4ABC-9CAA-86E940E9D724}" dt="2023-06-28T08:46:11.902" v="43" actId="27636"/>
          <ac:spMkLst>
            <pc:docMk/>
            <pc:sldMk cId="2659424314" sldId="264"/>
            <ac:spMk id="3" creationId="{E8465A04-8947-0132-AB60-297AE2926EE4}"/>
          </ac:spMkLst>
        </pc:spChg>
      </pc:sldChg>
      <pc:sldChg chg="modSp mod">
        <pc:chgData name="Katerina Liakou" userId="43824e2e-e9df-4c1b-9b46-df28a3ce8967" providerId="ADAL" clId="{9C04CA4B-971F-4ABC-9CAA-86E940E9D724}" dt="2023-06-28T08:45:17.999" v="2" actId="27636"/>
        <pc:sldMkLst>
          <pc:docMk/>
          <pc:sldMk cId="3707975706" sldId="267"/>
        </pc:sldMkLst>
        <pc:spChg chg="mod">
          <ac:chgData name="Katerina Liakou" userId="43824e2e-e9df-4c1b-9b46-df28a3ce8967" providerId="ADAL" clId="{9C04CA4B-971F-4ABC-9CAA-86E940E9D724}" dt="2023-06-28T08:45:17.999" v="2" actId="27636"/>
          <ac:spMkLst>
            <pc:docMk/>
            <pc:sldMk cId="3707975706" sldId="267"/>
            <ac:spMk id="3" creationId="{E8465A04-8947-0132-AB60-297AE2926EE4}"/>
          </ac:spMkLst>
        </pc:spChg>
      </pc:sldChg>
      <pc:sldChg chg="modSp mod">
        <pc:chgData name="Katerina Liakou" userId="43824e2e-e9df-4c1b-9b46-df28a3ce8967" providerId="ADAL" clId="{9C04CA4B-971F-4ABC-9CAA-86E940E9D724}" dt="2023-06-28T08:50:00.868" v="168" actId="20577"/>
        <pc:sldMkLst>
          <pc:docMk/>
          <pc:sldMk cId="1018509310" sldId="268"/>
        </pc:sldMkLst>
        <pc:spChg chg="mod">
          <ac:chgData name="Katerina Liakou" userId="43824e2e-e9df-4c1b-9b46-df28a3ce8967" providerId="ADAL" clId="{9C04CA4B-971F-4ABC-9CAA-86E940E9D724}" dt="2023-06-28T08:50:00.868" v="168" actId="20577"/>
          <ac:spMkLst>
            <pc:docMk/>
            <pc:sldMk cId="1018509310" sldId="268"/>
            <ac:spMk id="3" creationId="{E8465A04-8947-0132-AB60-297AE2926EE4}"/>
          </ac:spMkLst>
        </pc:spChg>
      </pc:sldChg>
      <pc:sldChg chg="modSp add mod">
        <pc:chgData name="Katerina Liakou" userId="43824e2e-e9df-4c1b-9b46-df28a3ce8967" providerId="ADAL" clId="{9C04CA4B-971F-4ABC-9CAA-86E940E9D724}" dt="2023-06-28T08:47:52.691" v="104" actId="207"/>
        <pc:sldMkLst>
          <pc:docMk/>
          <pc:sldMk cId="1012922685" sldId="273"/>
        </pc:sldMkLst>
        <pc:spChg chg="mod">
          <ac:chgData name="Katerina Liakou" userId="43824e2e-e9df-4c1b-9b46-df28a3ce8967" providerId="ADAL" clId="{9C04CA4B-971F-4ABC-9CAA-86E940E9D724}" dt="2023-06-28T08:46:35.452" v="90" actId="20577"/>
          <ac:spMkLst>
            <pc:docMk/>
            <pc:sldMk cId="1012922685" sldId="273"/>
            <ac:spMk id="2" creationId="{48E87687-9384-9CFC-E0F8-361F1B4494D2}"/>
          </ac:spMkLst>
        </pc:spChg>
        <pc:spChg chg="mod">
          <ac:chgData name="Katerina Liakou" userId="43824e2e-e9df-4c1b-9b46-df28a3ce8967" providerId="ADAL" clId="{9C04CA4B-971F-4ABC-9CAA-86E940E9D724}" dt="2023-06-28T08:47:52.691" v="104" actId="207"/>
          <ac:spMkLst>
            <pc:docMk/>
            <pc:sldMk cId="1012922685" sldId="273"/>
            <ac:spMk id="3" creationId="{E8465A04-8947-0132-AB60-297AE2926E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FABBDA-C5ED-C809-9EFD-61F24E88503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008880E5-3749-B7A9-6C23-C6F8D10DA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BE0FB81D-3961-D2A0-27F8-0AE0C17B719C}"/>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6CFEEC2D-E3B3-AAA0-A88E-60C6E6CDF834}"/>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E9BA02E4-6A90-FCE1-0429-DCCFB1DC7CE8}"/>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162235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007110-9904-0861-A5E2-A2091961E58B}"/>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1E269F44-3BE7-22D0-C0A1-87891C914A0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71F9D3F2-72FA-837F-7DF5-C6C8A40CAC64}"/>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10197199-2F4E-9A91-475E-3379D29975D3}"/>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73A9FC42-9E5B-BDD8-CB36-BFCD815EF4F0}"/>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416981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A4C889B-F8E1-A6A5-4F27-02C3EE3783D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0672E339-FEB0-DCBD-D118-8035335D4F0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C2606687-BC8E-7B04-7B83-36DFCCE2F3A0}"/>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BDCDD16B-9464-7CB6-7578-C87600FDBCB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5252C697-0139-B4DC-B55B-BC55B28CC20A}"/>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388139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7C1D66-453D-F327-A7B5-B607AA259B4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74DA7FD5-66C3-820A-7DB4-653D028061E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C052198F-749F-5FCA-2CAC-9CA6BE64D5F7}"/>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861ECCD8-B581-C3E5-B758-EABCC540D5EE}"/>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A765EEBC-F62E-26AD-D844-8A4E50E6D539}"/>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288996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988F09-74DF-AD9B-BBDC-3D52F3D071A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2240A501-541D-06B5-5F22-C9CBA4FFA6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25785BF-BA72-1F5B-33B8-84AF0C1C0EF4}"/>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164D0B0F-6A6B-7426-2E41-85AFE62462A7}"/>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F616F6FC-CC0B-44A7-7E9D-FBC9D498CCF3}"/>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400864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DCACFE-2D24-BFA8-81C8-356FAA26686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5D85027-DE80-791C-C763-1AD08F7AB26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8A5632E0-F3BF-9373-F1D8-7AA492BA615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C5D744A4-DB31-A868-BA70-1C63B5AF0E3C}"/>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6" name="Θέση υποσέλιδου 5">
            <a:extLst>
              <a:ext uri="{FF2B5EF4-FFF2-40B4-BE49-F238E27FC236}">
                <a16:creationId xmlns:a16="http://schemas.microsoft.com/office/drawing/2014/main" id="{56DC5E64-C0BD-FAFE-39AD-FA6A35EAE38E}"/>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BD3DBB36-95C2-E2D3-9B4E-05BE5BE89932}"/>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229256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3024CF-F645-7EB4-DB9F-F40D79E9F68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567D4378-4921-7EF3-3746-77CAB2267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94937BF-5AF2-09D5-363F-F386D86BF2B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5CDFB14D-EB5A-38BB-B4CF-2819CD741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719DCD3-1228-BCBD-D1EB-DFA52B92FDA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68298CB9-5D00-A27A-F5B4-1095E6CB1963}"/>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8" name="Θέση υποσέλιδου 7">
            <a:extLst>
              <a:ext uri="{FF2B5EF4-FFF2-40B4-BE49-F238E27FC236}">
                <a16:creationId xmlns:a16="http://schemas.microsoft.com/office/drawing/2014/main" id="{0B6BD0C1-B5AA-C10B-4B83-9D9476F5D31A}"/>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B288701C-267C-5FA4-F3BA-AB94A3E2DAB7}"/>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115673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9A5C6-BFBF-30F1-BA84-E31B4DEAD13B}"/>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4F9E4223-45C8-4D63-D83E-5C6EA62654BD}"/>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4" name="Θέση υποσέλιδου 3">
            <a:extLst>
              <a:ext uri="{FF2B5EF4-FFF2-40B4-BE49-F238E27FC236}">
                <a16:creationId xmlns:a16="http://schemas.microsoft.com/office/drawing/2014/main" id="{1802B1BA-B59F-B649-1915-C38380BA3C53}"/>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C3AAB090-0EB4-D9CB-385A-86CF53C47A33}"/>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28880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3C08047-4085-4B6A-BB33-344906263A7F}"/>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3" name="Θέση υποσέλιδου 2">
            <a:extLst>
              <a:ext uri="{FF2B5EF4-FFF2-40B4-BE49-F238E27FC236}">
                <a16:creationId xmlns:a16="http://schemas.microsoft.com/office/drawing/2014/main" id="{071BD609-9A6F-0541-6D09-E9095CF2A12F}"/>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0A62FFD6-6511-1D07-033C-E72E12C12539}"/>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370836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BDEBA5-D2BE-5D43-F659-043DDE90245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85ED8CB-CDE6-901C-7CD9-05AD7EE03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313C46DB-7E84-D303-88AA-66D09E257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C89DC01-E619-9B9C-D1BC-6098DB31D596}"/>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6" name="Θέση υποσέλιδου 5">
            <a:extLst>
              <a:ext uri="{FF2B5EF4-FFF2-40B4-BE49-F238E27FC236}">
                <a16:creationId xmlns:a16="http://schemas.microsoft.com/office/drawing/2014/main" id="{DB3CC587-292D-049C-C33A-376A2A980EFD}"/>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D5D244E2-4C99-3B12-A7CA-CE52CEC881FC}"/>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26660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6261E6-15DF-F6C4-20EC-84D71430C03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5FB66863-089B-C05D-DAEB-B12EB572DA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BB1194B0-2115-238D-43E4-47013BF1B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A6A6425-4AA3-0BBE-830B-12A12413F903}"/>
              </a:ext>
            </a:extLst>
          </p:cNvPr>
          <p:cNvSpPr>
            <a:spLocks noGrp="1"/>
          </p:cNvSpPr>
          <p:nvPr>
            <p:ph type="dt" sz="half" idx="10"/>
          </p:nvPr>
        </p:nvSpPr>
        <p:spPr/>
        <p:txBody>
          <a:bodyPr/>
          <a:lstStyle/>
          <a:p>
            <a:fld id="{B6230B84-635A-4562-AEA2-92DFECD14772}" type="datetimeFigureOut">
              <a:rPr lang="en-GB" smtClean="0"/>
              <a:t>28/06/2023</a:t>
            </a:fld>
            <a:endParaRPr lang="en-GB"/>
          </a:p>
        </p:txBody>
      </p:sp>
      <p:sp>
        <p:nvSpPr>
          <p:cNvPr id="6" name="Θέση υποσέλιδου 5">
            <a:extLst>
              <a:ext uri="{FF2B5EF4-FFF2-40B4-BE49-F238E27FC236}">
                <a16:creationId xmlns:a16="http://schemas.microsoft.com/office/drawing/2014/main" id="{A244C55D-534F-7DDD-E6BE-F875DB3A02F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B30EBC87-8FFC-9ABC-2C62-52F75CC8B740}"/>
              </a:ext>
            </a:extLst>
          </p:cNvPr>
          <p:cNvSpPr>
            <a:spLocks noGrp="1"/>
          </p:cNvSpPr>
          <p:nvPr>
            <p:ph type="sldNum" sz="quarter" idx="12"/>
          </p:nvPr>
        </p:nvSpPr>
        <p:spPr/>
        <p:txBody>
          <a:bodyPr/>
          <a:lstStyle/>
          <a:p>
            <a:fld id="{69FB66B3-E6E7-4C43-8BB4-11A67BA47EED}" type="slidenum">
              <a:rPr lang="en-GB" smtClean="0"/>
              <a:t>‹#›</a:t>
            </a:fld>
            <a:endParaRPr lang="en-GB"/>
          </a:p>
        </p:txBody>
      </p:sp>
    </p:spTree>
    <p:extLst>
      <p:ext uri="{BB962C8B-B14F-4D97-AF65-F5344CB8AC3E}">
        <p14:creationId xmlns:p14="http://schemas.microsoft.com/office/powerpoint/2010/main" val="226679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61338FA-6AFA-F52C-2C81-0F74C113E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64B152C9-BDC5-DF23-2A4D-1B88E9192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EA1FA957-78CF-A904-2C7B-D6ACBEA41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30B84-635A-4562-AEA2-92DFECD14772}" type="datetimeFigureOut">
              <a:rPr lang="en-GB" smtClean="0"/>
              <a:t>28/06/2023</a:t>
            </a:fld>
            <a:endParaRPr lang="en-GB"/>
          </a:p>
        </p:txBody>
      </p:sp>
      <p:sp>
        <p:nvSpPr>
          <p:cNvPr id="5" name="Θέση υποσέλιδου 4">
            <a:extLst>
              <a:ext uri="{FF2B5EF4-FFF2-40B4-BE49-F238E27FC236}">
                <a16:creationId xmlns:a16="http://schemas.microsoft.com/office/drawing/2014/main" id="{6939A3A0-9F2E-0DEE-59E1-110E1DFC4C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52F30462-802B-789F-965A-51FDDB2BF5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B66B3-E6E7-4C43-8BB4-11A67BA47EED}" type="slidenum">
              <a:rPr lang="en-GB" smtClean="0"/>
              <a:t>‹#›</a:t>
            </a:fld>
            <a:endParaRPr lang="en-GB"/>
          </a:p>
        </p:txBody>
      </p:sp>
    </p:spTree>
    <p:extLst>
      <p:ext uri="{BB962C8B-B14F-4D97-AF65-F5344CB8AC3E}">
        <p14:creationId xmlns:p14="http://schemas.microsoft.com/office/powerpoint/2010/main" val="407198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hyperlink" Target="https://ependyseis.mindev.gov.gr/" TargetMode="External"/><Relationship Id="rId13" Type="http://schemas.openxmlformats.org/officeDocument/2006/relationships/hyperlink" Target="https://21-27.antagonistikotita.gr/" TargetMode="External"/><Relationship Id="rId18" Type="http://schemas.openxmlformats.org/officeDocument/2006/relationships/image" Target="../media/image5.png"/><Relationship Id="rId3" Type="http://schemas.openxmlformats.org/officeDocument/2006/relationships/hyperlink" Target="https://21-27.antagonistikotita.gr/prasini-metabasi-mme/" TargetMode="External"/><Relationship Id="rId7" Type="http://schemas.openxmlformats.org/officeDocument/2006/relationships/hyperlink" Target="https://21-27.antagonistikotita.gr/prodimosiefsi-tis-drasis-erevno-kainotomo-2021-2027/" TargetMode="External"/><Relationship Id="rId12" Type="http://schemas.openxmlformats.org/officeDocument/2006/relationships/hyperlink" Target="https://digital-strategy.ec.europa.eu/en/policies/startup-europe" TargetMode="External"/><Relationship Id="rId17" Type="http://schemas.openxmlformats.org/officeDocument/2006/relationships/image" Target="../media/image4.png"/><Relationship Id="rId2" Type="http://schemas.openxmlformats.org/officeDocument/2006/relationships/hyperlink" Target="https://elevategreece.gov.gr/"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21-27.antagonistikotita.gr/energi-drasi-tameio-engyodosias-ependyseon-esif-erdf-guarantee-fund/" TargetMode="External"/><Relationship Id="rId11" Type="http://schemas.openxmlformats.org/officeDocument/2006/relationships/hyperlink" Target="https://commission.europa.eu/funding-tenders" TargetMode="External"/><Relationship Id="rId5" Type="http://schemas.openxmlformats.org/officeDocument/2006/relationships/hyperlink" Target="https://21-27.antagonistikotita.gr/energi-drasi-epicheirimatiki-chrimatodotisi-tou-tameiou-epicheirimatikotitas-ii-tepich-ii-ypoprogramma-a/" TargetMode="External"/><Relationship Id="rId15" Type="http://schemas.openxmlformats.org/officeDocument/2006/relationships/image" Target="../media/image2.png"/><Relationship Id="rId10" Type="http://schemas.openxmlformats.org/officeDocument/2006/relationships/hyperlink" Target="https://research-and-innovation.ec.europa.eu/funding/funding-opportunities_en" TargetMode="External"/><Relationship Id="rId19" Type="http://schemas.openxmlformats.org/officeDocument/2006/relationships/image" Target="../media/image6.png"/><Relationship Id="rId4" Type="http://schemas.openxmlformats.org/officeDocument/2006/relationships/hyperlink" Target="https://21-27.antagonistikotita.gr/desmi-draseon-psifiakos-metaschimatismos-mme-2/" TargetMode="External"/><Relationship Id="rId9" Type="http://schemas.openxmlformats.org/officeDocument/2006/relationships/hyperlink" Target="https://greece20.gov.gr/daneia-tameiou-anakampsis/" TargetMode="External"/><Relationship Id="rId14" Type="http://schemas.openxmlformats.org/officeDocument/2006/relationships/image" Target="../media/image1.gi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51147C-7D88-EFF5-62A6-F0BAC85FFB4C}"/>
              </a:ext>
            </a:extLst>
          </p:cNvPr>
          <p:cNvSpPr>
            <a:spLocks noGrp="1"/>
          </p:cNvSpPr>
          <p:nvPr>
            <p:ph type="ctrTitle"/>
          </p:nvPr>
        </p:nvSpPr>
        <p:spPr/>
        <p:txBody>
          <a:bodyPr>
            <a:normAutofit/>
          </a:bodyPr>
          <a:lstStyle/>
          <a:p>
            <a:r>
              <a:rPr lang="el-GR" sz="4400" dirty="0"/>
              <a:t>Επιχειρηματικές Ευκαιρίες:</a:t>
            </a:r>
            <a:br>
              <a:rPr lang="el-GR" sz="4400" dirty="0"/>
            </a:br>
            <a:r>
              <a:rPr lang="el-GR" sz="4400" dirty="0"/>
              <a:t>Ανάλυση Παραγόντων &amp; Προοπτικών</a:t>
            </a:r>
            <a:br>
              <a:rPr lang="el-GR" sz="4400" dirty="0"/>
            </a:br>
            <a:r>
              <a:rPr lang="el-GR" sz="4400" dirty="0"/>
              <a:t>για την Ανάπτυξη των </a:t>
            </a:r>
            <a:r>
              <a:rPr lang="el-GR" sz="4400" dirty="0" err="1"/>
              <a:t>Start-ups</a:t>
            </a:r>
            <a:endParaRPr lang="en-GB" sz="4400" dirty="0"/>
          </a:p>
        </p:txBody>
      </p:sp>
      <p:sp>
        <p:nvSpPr>
          <p:cNvPr id="3" name="Υπότιτλος 2">
            <a:extLst>
              <a:ext uri="{FF2B5EF4-FFF2-40B4-BE49-F238E27FC236}">
                <a16:creationId xmlns:a16="http://schemas.microsoft.com/office/drawing/2014/main" id="{74DA1743-69FD-F28D-5AE1-E432C8FC1F5F}"/>
              </a:ext>
            </a:extLst>
          </p:cNvPr>
          <p:cNvSpPr>
            <a:spLocks noGrp="1"/>
          </p:cNvSpPr>
          <p:nvPr>
            <p:ph type="subTitle" idx="1"/>
          </p:nvPr>
        </p:nvSpPr>
        <p:spPr>
          <a:xfrm>
            <a:off x="1524000" y="3602038"/>
            <a:ext cx="9144000" cy="2897616"/>
          </a:xfrm>
        </p:spPr>
        <p:txBody>
          <a:bodyPr>
            <a:normAutofit/>
          </a:bodyPr>
          <a:lstStyle/>
          <a:p>
            <a:r>
              <a:rPr lang="el-GR" sz="2800" dirty="0">
                <a:solidFill>
                  <a:schemeClr val="accent1">
                    <a:lumMod val="75000"/>
                  </a:schemeClr>
                </a:solidFill>
              </a:rPr>
              <a:t>Καινοτομία και Διαφοροποίηση: Κλειδιά για επιτυχημένες Επενδύσεις – Προοπτικές</a:t>
            </a:r>
            <a:r>
              <a:rPr lang="en-US" sz="2800" dirty="0">
                <a:solidFill>
                  <a:schemeClr val="accent1">
                    <a:lumMod val="75000"/>
                  </a:schemeClr>
                </a:solidFill>
              </a:rPr>
              <a:t> </a:t>
            </a:r>
            <a:r>
              <a:rPr lang="el-GR" sz="2800" dirty="0">
                <a:solidFill>
                  <a:schemeClr val="accent1">
                    <a:lumMod val="75000"/>
                  </a:schemeClr>
                </a:solidFill>
              </a:rPr>
              <a:t>και Πηγές Χρηματοδότησης των Νεοφυών Επιχειρήσεων</a:t>
            </a:r>
            <a:endParaRPr lang="en-US" sz="2800" dirty="0">
              <a:solidFill>
                <a:schemeClr val="accent1">
                  <a:lumMod val="75000"/>
                </a:schemeClr>
              </a:solidFill>
            </a:endParaRPr>
          </a:p>
          <a:p>
            <a:endParaRPr lang="en-US" sz="2800" dirty="0">
              <a:solidFill>
                <a:schemeClr val="accent1">
                  <a:lumMod val="75000"/>
                </a:schemeClr>
              </a:solidFill>
            </a:endParaRPr>
          </a:p>
          <a:p>
            <a:r>
              <a:rPr lang="el-GR" sz="2800" dirty="0"/>
              <a:t>Τρίτη, 27 Ιουνίου 2023</a:t>
            </a:r>
            <a:endParaRPr lang="en-GB" sz="2800" dirty="0"/>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73519BCD-676B-FECE-F6C3-C3DBE737AF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7A6FD823-0D9D-A8B9-E528-1FC951FCBBA2}"/>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D54DF1F3-C9AC-2E80-21E9-14998DCB255E}"/>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C0E7EB5E-CC7A-99EE-90E3-83C5D43C2B7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A275A608-BB60-5603-65FA-5F79A854A62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9ADF1809-4685-548C-60FD-03B8DF080D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56781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Βασικοί Παράγοντες Επιτυχίας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85000" lnSpcReduction="20000"/>
          </a:bodyPr>
          <a:lstStyle/>
          <a:p>
            <a:r>
              <a:rPr lang="el-GR" dirty="0"/>
              <a:t>Καλά δομημένο και τεκμηριωμένο </a:t>
            </a:r>
            <a:r>
              <a:rPr lang="en-US" dirty="0"/>
              <a:t>Business Plan</a:t>
            </a:r>
            <a:endParaRPr lang="el-GR" dirty="0"/>
          </a:p>
          <a:p>
            <a:r>
              <a:rPr lang="el-GR" dirty="0"/>
              <a:t>Τεκμηρίωση όλων των παραδοχών</a:t>
            </a:r>
            <a:endParaRPr lang="en-US" dirty="0"/>
          </a:p>
          <a:p>
            <a:r>
              <a:rPr lang="el-GR" dirty="0"/>
              <a:t>Μελέτη Βιωσιμότητας 20-25 ετών</a:t>
            </a:r>
          </a:p>
          <a:p>
            <a:r>
              <a:rPr lang="el-GR" dirty="0"/>
              <a:t>Εντοπισμένα αδύναμα σημεία και προκαθορισμένος τρόπος αντίδρασης-αντιμετώπισης </a:t>
            </a:r>
            <a:r>
              <a:rPr lang="en-US" dirty="0"/>
              <a:t>(</a:t>
            </a:r>
            <a:r>
              <a:rPr lang="el-GR" dirty="0"/>
              <a:t>εξάλειψη κινδύνου</a:t>
            </a:r>
            <a:r>
              <a:rPr lang="en-US" dirty="0"/>
              <a:t>)</a:t>
            </a:r>
            <a:endParaRPr lang="el-GR" dirty="0"/>
          </a:p>
          <a:p>
            <a:r>
              <a:rPr lang="el-GR" dirty="0"/>
              <a:t>Δυνατή ομάδα υλοποίησης</a:t>
            </a:r>
          </a:p>
          <a:p>
            <a:r>
              <a:rPr lang="el-GR" dirty="0"/>
              <a:t>Προκαθορισμένο Σχήμα Διοίκησης – Οργάνωση λειτουργίας</a:t>
            </a:r>
          </a:p>
          <a:p>
            <a:r>
              <a:rPr lang="el-GR" dirty="0"/>
              <a:t>Ανάδειξη του αειφόρου χαρακτήρα του έργου (περιβαλλοντικοί παράγοντες)</a:t>
            </a:r>
          </a:p>
          <a:p>
            <a:r>
              <a:rPr lang="el-GR" dirty="0"/>
              <a:t>Προσεχτική μελέτη της νομοθεσίας προς αποφυγή εκπλήξεων χρονισμού έργου και αδειών</a:t>
            </a:r>
          </a:p>
          <a:p>
            <a:r>
              <a:rPr lang="el-GR" dirty="0"/>
              <a:t>Εύρεση κατάλληλων συνεργατών (Επιχειρηματικού συμβούλου και Συμβούλου Χρηματοδότησης)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17364545-3F1E-1F91-73F3-157BACD07995}"/>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C79412B2-D257-9FCB-8C96-E3B684311AC8}"/>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AAA0E43C-24C9-8CD2-2B8D-0915D954F6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9585E2F0-AC76-EF7B-5EA1-14475FF8520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B40A4CA9-9FE6-F7E3-11D3-C9DBD2A8681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21833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Βασικοί Παράγοντες Επιτυχίας</a:t>
            </a:r>
            <a:endParaRPr lang="en-GB" dirty="0"/>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1026" name="Picture 2">
            <a:extLst>
              <a:ext uri="{FF2B5EF4-FFF2-40B4-BE49-F238E27FC236}">
                <a16:creationId xmlns:a16="http://schemas.microsoft.com/office/drawing/2014/main" id="{9B59F1DE-36DC-18A1-CE15-C7E95F24B0B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57268" y="2325425"/>
            <a:ext cx="5910482" cy="385153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F987EA4-FBD3-61AB-1627-EA725830AE3C}"/>
              </a:ext>
            </a:extLst>
          </p:cNvPr>
          <p:cNvSpPr txBox="1"/>
          <p:nvPr/>
        </p:nvSpPr>
        <p:spPr>
          <a:xfrm>
            <a:off x="1019174" y="1815584"/>
            <a:ext cx="9896475" cy="480131"/>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l-GR" sz="2800" dirty="0"/>
              <a:t>Καλή πρόβλεψη των αναγκών ρευστότητας στα πρώτα χρόνια</a:t>
            </a:r>
          </a:p>
        </p:txBody>
      </p:sp>
      <p:pic>
        <p:nvPicPr>
          <p:cNvPr id="3" name="Εικόνα 2">
            <a:extLst>
              <a:ext uri="{FF2B5EF4-FFF2-40B4-BE49-F238E27FC236}">
                <a16:creationId xmlns:a16="http://schemas.microsoft.com/office/drawing/2014/main" id="{4D99B1A3-CCBB-E5F3-4FE7-33D14DA4C7B4}"/>
              </a:ext>
            </a:extLst>
          </p:cNvPr>
          <p:cNvPicPr>
            <a:picLocks noChangeAspect="1"/>
          </p:cNvPicPr>
          <p:nvPr/>
        </p:nvPicPr>
        <p:blipFill>
          <a:blip r:embed="rId4"/>
          <a:stretch>
            <a:fillRect/>
          </a:stretch>
        </p:blipFill>
        <p:spPr>
          <a:xfrm>
            <a:off x="9843581" y="70160"/>
            <a:ext cx="2184117" cy="670777"/>
          </a:xfrm>
          <a:prstGeom prst="rect">
            <a:avLst/>
          </a:prstGeom>
        </p:spPr>
      </p:pic>
      <p:pic>
        <p:nvPicPr>
          <p:cNvPr id="5" name="Εικόνα 186">
            <a:extLst>
              <a:ext uri="{FF2B5EF4-FFF2-40B4-BE49-F238E27FC236}">
                <a16:creationId xmlns:a16="http://schemas.microsoft.com/office/drawing/2014/main" id="{6C3FBF29-F979-5250-0775-56B5E2D5D7B8}"/>
              </a:ext>
            </a:extLst>
          </p:cNvPr>
          <p:cNvPicPr>
            <a:picLocks noChangeAspect="1"/>
          </p:cNvPicPr>
          <p:nvPr/>
        </p:nvPicPr>
        <p:blipFill>
          <a:blip r:embed="rId5">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5DCF0911-4CA1-F0CC-F878-3D3C646B309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A16B2804-0153-67B3-7BF9-67A4E321308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0C440211-86D4-AB78-6CA2-6D3EAF59B9F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172390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Περιβάλλοντα για </a:t>
            </a:r>
            <a:r>
              <a:rPr lang="en-US" dirty="0"/>
              <a:t>start-ups - </a:t>
            </a:r>
            <a:r>
              <a:rPr lang="en-US" dirty="0">
                <a:solidFill>
                  <a:schemeClr val="accent1">
                    <a:lumMod val="75000"/>
                  </a:schemeClr>
                </a:solidFill>
              </a:rPr>
              <a:t>Elevate Greece</a:t>
            </a:r>
            <a:r>
              <a:rPr lang="el-GR" dirty="0">
                <a:solidFill>
                  <a:schemeClr val="accent1">
                    <a:lumMod val="75000"/>
                  </a:schemeClr>
                </a:solidFill>
              </a:rPr>
              <a:t> </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lstStyle/>
          <a:p>
            <a:pPr marL="0" indent="0">
              <a:buNone/>
            </a:pPr>
            <a:r>
              <a:rPr lang="el-GR" sz="2400" dirty="0"/>
              <a:t>Αποτελεί την επίσημη ψηφιακή πύλη για τις νεοφυείς επιχειρήσεις, και αποσκοπεί στην ενίσχυση, ανάπτυξη και εξωστρέφεια του ελληνικού οικοσυστήματος καινοτομίας.</a:t>
            </a:r>
          </a:p>
          <a:p>
            <a:pPr marL="0" indent="0">
              <a:buNone/>
            </a:pPr>
            <a:r>
              <a:rPr lang="el-GR" sz="2400" dirty="0"/>
              <a:t>Λειτουργεί ως Μητρώο Ελληνικών Νεοφυών Επιχειρήσεων </a:t>
            </a:r>
          </a:p>
          <a:p>
            <a:pPr marL="0" indent="0">
              <a:buNone/>
            </a:pPr>
            <a:r>
              <a:rPr lang="el-GR" sz="2400" dirty="0"/>
              <a:t>Στοχεύει στην παρακολούθηση της  προόδου τους με βάση συγκεκριμένα </a:t>
            </a:r>
            <a:r>
              <a:rPr lang="el-GR" sz="2400" dirty="0" err="1"/>
              <a:t>KPIs</a:t>
            </a:r>
            <a:r>
              <a:rPr lang="el-GR" sz="2400" dirty="0"/>
              <a:t>, στην υποστήριξή τους με οφέλη και πλεονεκτήματα ενώ λειτουργεί ως πόλος έλξης για επενδυτές, τόσο από την Ελλάδα όσο και από το εξωτερικό!</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F6499C98-BA1E-6E32-1ED7-9AC20713E6B5}"/>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AAEED98D-C21F-B94F-3479-76B8EE21DAB0}"/>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C55F74DA-122A-DD02-5896-9D7C9755F38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8570E36F-8AEC-148E-83D4-207D4E07474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48AC07E5-BC5B-223D-B27E-E44C74F651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49092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pPr marL="0" indent="0">
              <a:buNone/>
            </a:pPr>
            <a:r>
              <a:rPr lang="el-GR" dirty="0"/>
              <a:t>Περιβάλλοντα για </a:t>
            </a:r>
            <a:r>
              <a:rPr lang="en-US" dirty="0"/>
              <a:t>start-ups - </a:t>
            </a:r>
            <a:r>
              <a:rPr lang="en-US" dirty="0">
                <a:solidFill>
                  <a:schemeClr val="accent1">
                    <a:lumMod val="75000"/>
                  </a:schemeClr>
                </a:solidFill>
              </a:rPr>
              <a:t>Elevate Greece</a:t>
            </a:r>
            <a:r>
              <a:rPr lang="el-GR" dirty="0">
                <a:solidFill>
                  <a:schemeClr val="accent1">
                    <a:lumMod val="75000"/>
                  </a:schemeClr>
                </a:solidFill>
              </a:rPr>
              <a:t> </a:t>
            </a:r>
            <a:endParaRPr lang="en-US" dirty="0">
              <a:solidFill>
                <a:schemeClr val="accent1">
                  <a:lumMod val="75000"/>
                </a:schemeClr>
              </a:solidFill>
            </a:endParaRPr>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lstStyle/>
          <a:p>
            <a:pPr marL="0" indent="0">
              <a:buNone/>
            </a:pPr>
            <a:r>
              <a:rPr lang="el-GR" sz="2400" dirty="0"/>
              <a:t>Πιθανά Οφέλη:</a:t>
            </a:r>
          </a:p>
          <a:p>
            <a:r>
              <a:rPr lang="el-GR" sz="2400" dirty="0"/>
              <a:t>Διεθνής Προβολή</a:t>
            </a:r>
          </a:p>
          <a:p>
            <a:r>
              <a:rPr lang="el-GR" sz="2400" dirty="0"/>
              <a:t>Μέτρα Υποστήριξης από την Πολιτεία, μέσω </a:t>
            </a:r>
            <a:r>
              <a:rPr lang="el-GR" sz="2400" dirty="0" err="1"/>
              <a:t>στοχευμένων</a:t>
            </a:r>
            <a:r>
              <a:rPr lang="el-GR" sz="2400" dirty="0"/>
              <a:t> Δράσεων που ανακοινώνονται </a:t>
            </a:r>
          </a:p>
          <a:p>
            <a:r>
              <a:rPr lang="el-GR" sz="2400" dirty="0"/>
              <a:t>Χρηματοδότηση μέσω </a:t>
            </a:r>
            <a:r>
              <a:rPr lang="el-GR" sz="2400" dirty="0" err="1"/>
              <a:t>Venture</a:t>
            </a:r>
            <a:r>
              <a:rPr lang="el-GR" sz="2400" dirty="0"/>
              <a:t> Capital </a:t>
            </a:r>
            <a:r>
              <a:rPr lang="el-GR" sz="2400" dirty="0" err="1"/>
              <a:t>Funds</a:t>
            </a:r>
            <a:r>
              <a:rPr lang="el-GR" sz="2400" dirty="0"/>
              <a:t> και </a:t>
            </a:r>
            <a:r>
              <a:rPr lang="el-GR" sz="2400" dirty="0" err="1"/>
              <a:t>Angel</a:t>
            </a:r>
            <a:r>
              <a:rPr lang="el-GR" sz="2400" dirty="0"/>
              <a:t> </a:t>
            </a:r>
            <a:r>
              <a:rPr lang="el-GR" sz="2400" dirty="0" err="1"/>
              <a:t>Investors</a:t>
            </a:r>
            <a:endParaRPr lang="el-GR" sz="2400" dirty="0"/>
          </a:p>
          <a:p>
            <a:r>
              <a:rPr lang="el-GR" sz="2400" dirty="0"/>
              <a:t>Ευκαιρίες Δικτύωσης</a:t>
            </a:r>
          </a:p>
          <a:p>
            <a:r>
              <a:rPr lang="el-GR" sz="2400" dirty="0"/>
              <a:t>Ενημερώσεις</a:t>
            </a:r>
          </a:p>
          <a:p>
            <a:r>
              <a:rPr lang="el-GR" sz="2400" dirty="0"/>
              <a:t>Πλήρωση Θέσεις Εργασίας – Αναζήτηση συνεργατών</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DADA787E-448F-AE2A-615C-1C0985496AA0}"/>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F3A323B5-35CB-D427-AE76-3EF973705AA6}"/>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412B35DF-54F3-8C1D-96F4-DFB81DCC3C3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E960F6DC-FE50-7115-9F06-9055B1A182B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59272AF8-EDF9-2BE1-7CE9-8FD4FA2DCD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611109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Χρηματοδοτικά Εργαλεία για </a:t>
            </a:r>
            <a:r>
              <a:rPr lang="en-US" dirty="0"/>
              <a:t>start-ups</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92500" lnSpcReduction="10000"/>
          </a:bodyPr>
          <a:lstStyle/>
          <a:p>
            <a:r>
              <a:rPr lang="el-GR" dirty="0"/>
              <a:t>ΕΣΠΑ (δυνητικά)</a:t>
            </a:r>
          </a:p>
          <a:p>
            <a:pPr lvl="1"/>
            <a:r>
              <a:rPr lang="el-GR" dirty="0"/>
              <a:t>Δράση ΕΡΕΥΝΩ – ΚΑΙΝΟΤΟΜΩ</a:t>
            </a:r>
          </a:p>
          <a:p>
            <a:pPr lvl="1"/>
            <a:r>
              <a:rPr lang="el-GR" dirty="0"/>
              <a:t>Δράσεις για Νεοφυείς επιχειρήσεις </a:t>
            </a:r>
          </a:p>
          <a:p>
            <a:r>
              <a:rPr lang="en-GB" dirty="0"/>
              <a:t>Startup Europe </a:t>
            </a:r>
          </a:p>
          <a:p>
            <a:pPr marL="457200" lvl="1" indent="0">
              <a:buNone/>
            </a:pPr>
            <a:r>
              <a:rPr lang="el-GR" sz="2100" dirty="0"/>
              <a:t>Είναι μια πρωτοβουλία της Ευρωπαϊκής Επιτροπής για τη σύνδεση νεοσύστατων επιχειρήσεων υψηλής τεχνολογίας, επιχειρήσεων κλίμακας, επενδυτών, επιταχυντών, εταιρικών δικτύων, πανεπιστημίων και μέσων ενημέρωσης. Υποστηρίζεται από ένα χαρτοφυλάκιο </a:t>
            </a:r>
            <a:r>
              <a:rPr lang="el-GR" sz="2100" b="1" dirty="0"/>
              <a:t>χρηματοδοτούμενων από την ΕΕ έργων</a:t>
            </a:r>
            <a:r>
              <a:rPr lang="el-GR" sz="2100" dirty="0"/>
              <a:t> και δράσεων πολιτικής, όπως το EU </a:t>
            </a:r>
            <a:r>
              <a:rPr lang="el-GR" sz="2100" dirty="0" err="1"/>
              <a:t>Startup</a:t>
            </a:r>
            <a:r>
              <a:rPr lang="el-GR" sz="2100" dirty="0"/>
              <a:t> </a:t>
            </a:r>
            <a:r>
              <a:rPr lang="el-GR" sz="2100" dirty="0" err="1"/>
              <a:t>Nation</a:t>
            </a:r>
            <a:r>
              <a:rPr lang="el-GR" sz="2100" dirty="0"/>
              <a:t> Standard, το </a:t>
            </a:r>
            <a:r>
              <a:rPr lang="el-GR" sz="2100" dirty="0" err="1"/>
              <a:t>Innovation</a:t>
            </a:r>
            <a:r>
              <a:rPr lang="el-GR" sz="2100" dirty="0"/>
              <a:t> </a:t>
            </a:r>
            <a:r>
              <a:rPr lang="el-GR" sz="2100" dirty="0" err="1"/>
              <a:t>Radar</a:t>
            </a:r>
            <a:r>
              <a:rPr lang="el-GR" sz="2100" dirty="0"/>
              <a:t> και η πρωτοβουλία για την ψηφιακή καινοτομία και την κλιμάκωση (DISC). Είναι πλήρως ευθυγραμμισμένο με τη στρατηγική της Ευρωπαϊκής Επιτροπής για τις μικρομεσαίες επιχειρήσεις (ΜΜΕ).</a:t>
            </a:r>
            <a:endParaRPr lang="en-GB" sz="2100" dirty="0"/>
          </a:p>
          <a:p>
            <a:r>
              <a:rPr lang="en-US" dirty="0"/>
              <a:t>European </a:t>
            </a:r>
            <a:r>
              <a:rPr lang="en-GB" dirty="0"/>
              <a:t>research and innovation Funding opportunities</a:t>
            </a:r>
            <a:endParaRPr lang="el-GR" dirty="0"/>
          </a:p>
          <a:p>
            <a:r>
              <a:rPr lang="en-US" dirty="0"/>
              <a:t>Elevate Greece – </a:t>
            </a:r>
            <a:r>
              <a:rPr lang="el-GR" sz="2400" dirty="0"/>
              <a:t>Ετήσια Εθνικά Βραβεία Νεοφυούς Επιχειρηματικότητας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918B3895-7E1A-C3C2-330C-80C60ACAFE60}"/>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E2D30D7D-A828-9FC6-D911-3A281637DFF2}"/>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259282AE-43F2-AABA-D206-A1136608FF3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73B4853A-EF48-776A-4BCE-DEA7CD83F46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22FAC778-CC76-70AE-8FD5-D84A9248CA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265942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Χρηματοδοτικά Εργαλεία για </a:t>
            </a:r>
            <a:br>
              <a:rPr lang="el-GR" dirty="0"/>
            </a:br>
            <a:r>
              <a:rPr lang="el-GR" dirty="0"/>
              <a:t>Νέες / Υπό σύσταση Επιχειρήσεις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a:bodyPr>
          <a:lstStyle/>
          <a:p>
            <a:r>
              <a:rPr lang="el-GR" dirty="0"/>
              <a:t>ΕΣΠΑ</a:t>
            </a:r>
          </a:p>
          <a:p>
            <a:pPr lvl="1"/>
            <a:r>
              <a:rPr lang="el-GR" dirty="0"/>
              <a:t>Ενίσχυση Ίδρυσης κ Λειτουργίας Νέων ΜΜΕ - </a:t>
            </a:r>
            <a:r>
              <a:rPr lang="el-GR" dirty="0">
                <a:solidFill>
                  <a:srgbClr val="00B050"/>
                </a:solidFill>
              </a:rPr>
              <a:t>Αναμένεται</a:t>
            </a:r>
          </a:p>
          <a:p>
            <a:pPr lvl="1"/>
            <a:r>
              <a:rPr lang="el-GR" dirty="0"/>
              <a:t>Ενίσχυση Ίδρυσης κ Λειτουργίας Νέων Τουριστικών Επιχειρήσεων - </a:t>
            </a:r>
            <a:r>
              <a:rPr lang="el-GR" dirty="0">
                <a:solidFill>
                  <a:srgbClr val="00B050"/>
                </a:solidFill>
              </a:rPr>
              <a:t>Αναμένεται</a:t>
            </a:r>
            <a:endParaRPr lang="en-US" dirty="0">
              <a:solidFill>
                <a:srgbClr val="00B050"/>
              </a:solidFill>
            </a:endParaRPr>
          </a:p>
          <a:p>
            <a:r>
              <a:rPr lang="el-GR" sz="2400" dirty="0"/>
              <a:t>Αναπτυξιακός Νόμος Ν.4887/2022</a:t>
            </a:r>
            <a:endParaRPr lang="en-US" sz="2400" dirty="0"/>
          </a:p>
          <a:p>
            <a:r>
              <a:rPr lang="el-GR" sz="2400" dirty="0"/>
              <a:t>Δάνεια του Ταμείου Ανάκαμψης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918B3895-7E1A-C3C2-330C-80C60ACAFE60}"/>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E2D30D7D-A828-9FC6-D911-3A281637DFF2}"/>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259282AE-43F2-AABA-D206-A1136608FF3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73B4853A-EF48-776A-4BCE-DEA7CD83F46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22FAC778-CC76-70AE-8FD5-D84A9248CA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10129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Τρέχοντα Χρηματοδοτικά Εργαλεία για υφιστάμενες επιχειρήσεις</a:t>
            </a:r>
            <a:r>
              <a:rPr lang="en-US" dirty="0"/>
              <a:t> </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92500" lnSpcReduction="20000"/>
          </a:bodyPr>
          <a:lstStyle/>
          <a:p>
            <a:r>
              <a:rPr lang="el-GR" dirty="0"/>
              <a:t>ΕΣΠΑ </a:t>
            </a:r>
          </a:p>
          <a:p>
            <a:pPr lvl="1"/>
            <a:r>
              <a:rPr lang="el-GR" dirty="0"/>
              <a:t>Δράσεις για </a:t>
            </a:r>
            <a:r>
              <a:rPr lang="en-US" dirty="0"/>
              <a:t>SMEs</a:t>
            </a:r>
          </a:p>
          <a:p>
            <a:pPr lvl="2">
              <a:buFont typeface="Courier New" panose="02070309020205020404" pitchFamily="49" charset="0"/>
              <a:buChar char="o"/>
            </a:pPr>
            <a:r>
              <a:rPr lang="el-GR" dirty="0">
                <a:solidFill>
                  <a:srgbClr val="00B050"/>
                </a:solidFill>
              </a:rPr>
              <a:t>Δέσμη Δράσεων «Πράσινη Μετάβαση </a:t>
            </a:r>
            <a:r>
              <a:rPr lang="el-GR" dirty="0" err="1">
                <a:solidFill>
                  <a:srgbClr val="00B050"/>
                </a:solidFill>
              </a:rPr>
              <a:t>ΜμΕ</a:t>
            </a:r>
            <a:r>
              <a:rPr lang="el-GR" dirty="0">
                <a:solidFill>
                  <a:srgbClr val="00B050"/>
                </a:solidFill>
              </a:rPr>
              <a:t>» - μερικώς ενεργή</a:t>
            </a:r>
          </a:p>
          <a:p>
            <a:pPr lvl="2">
              <a:buFont typeface="Courier New" panose="02070309020205020404" pitchFamily="49" charset="0"/>
              <a:buChar char="o"/>
            </a:pPr>
            <a:r>
              <a:rPr lang="el-GR" dirty="0">
                <a:solidFill>
                  <a:srgbClr val="00B050"/>
                </a:solidFill>
              </a:rPr>
              <a:t>Δέσμη Δράσεων «Ψηφιακός Μετασχηματισμός </a:t>
            </a:r>
            <a:r>
              <a:rPr lang="el-GR" dirty="0" err="1">
                <a:solidFill>
                  <a:srgbClr val="00B050"/>
                </a:solidFill>
              </a:rPr>
              <a:t>ΜμΕ</a:t>
            </a:r>
            <a:r>
              <a:rPr lang="el-GR" dirty="0">
                <a:solidFill>
                  <a:srgbClr val="00B050"/>
                </a:solidFill>
              </a:rPr>
              <a:t>» - μερικώς ενεργή</a:t>
            </a:r>
          </a:p>
          <a:p>
            <a:pPr lvl="2">
              <a:buFont typeface="Courier New" panose="02070309020205020404" pitchFamily="49" charset="0"/>
              <a:buChar char="o"/>
            </a:pPr>
            <a:r>
              <a:rPr lang="el-GR" dirty="0">
                <a:solidFill>
                  <a:srgbClr val="00B050"/>
                </a:solidFill>
              </a:rPr>
              <a:t>Επιχειρηματική Χρηματοδότηση του Ταμείου Επιχειρηματικότητας ΙΙ (ΤΕΠΙΧ ΙΙ) – Ενεργή (Ύψος δανείου: 25.000 ευρώ έως 1.500.000 ευρώ)</a:t>
            </a:r>
          </a:p>
          <a:p>
            <a:pPr lvl="2">
              <a:buFont typeface="Courier New" panose="02070309020205020404" pitchFamily="49" charset="0"/>
              <a:buChar char="o"/>
            </a:pPr>
            <a:r>
              <a:rPr lang="el-GR" dirty="0">
                <a:solidFill>
                  <a:srgbClr val="00B050"/>
                </a:solidFill>
              </a:rPr>
              <a:t>Ταμείο Εγγυοδοσίας Επενδύσεων (ESIF ERDF </a:t>
            </a:r>
            <a:r>
              <a:rPr lang="el-GR" dirty="0" err="1">
                <a:solidFill>
                  <a:srgbClr val="00B050"/>
                </a:solidFill>
              </a:rPr>
              <a:t>Guarantee</a:t>
            </a:r>
            <a:r>
              <a:rPr lang="el-GR" dirty="0">
                <a:solidFill>
                  <a:srgbClr val="00B050"/>
                </a:solidFill>
              </a:rPr>
              <a:t> Fund) – Ενεργή (Μέγιστο ύψος δανείου είναι 1.875.000 ευρώ)</a:t>
            </a:r>
          </a:p>
          <a:p>
            <a:pPr lvl="1"/>
            <a:r>
              <a:rPr lang="el-GR" dirty="0"/>
              <a:t>Δράση ΕΡΕΥΝΩ – ΚΑΙΝΟΤΟΜΩ</a:t>
            </a:r>
          </a:p>
          <a:p>
            <a:r>
              <a:rPr lang="el-GR" dirty="0"/>
              <a:t>Αναπτυξιακός Νόμος Ν.4887/2022</a:t>
            </a:r>
            <a:endParaRPr lang="en-US" dirty="0"/>
          </a:p>
          <a:p>
            <a:r>
              <a:rPr lang="el-GR" dirty="0"/>
              <a:t>Δάνεια του Ταμείου Ανάκαμψης</a:t>
            </a:r>
          </a:p>
          <a:p>
            <a:r>
              <a:rPr lang="en-GB" dirty="0"/>
              <a:t>European Funding</a:t>
            </a:r>
          </a:p>
          <a:p>
            <a:pPr marL="457200" lvl="1" indent="0">
              <a:buNone/>
            </a:pPr>
            <a:r>
              <a:rPr lang="el-GR" sz="2100" dirty="0"/>
              <a:t>Λειτουργεί στο πλαίσιο </a:t>
            </a:r>
            <a:r>
              <a:rPr lang="el-GR" sz="2100" dirty="0" err="1"/>
              <a:t>στοχευμένων</a:t>
            </a:r>
            <a:r>
              <a:rPr lang="el-GR" sz="2100" dirty="0"/>
              <a:t> προσκλήσεων για </a:t>
            </a:r>
            <a:r>
              <a:rPr lang="en-US" sz="2100" dirty="0"/>
              <a:t>SMEs </a:t>
            </a:r>
            <a:r>
              <a:rPr lang="el-GR" sz="2100" dirty="0"/>
              <a:t>ή Μέσω Χρηματοδοτικών Εργαλείων που διαχειρίζονται τοπικοί </a:t>
            </a:r>
            <a:r>
              <a:rPr lang="en-US" sz="2100" dirty="0"/>
              <a:t>providers</a:t>
            </a:r>
            <a:r>
              <a:rPr lang="el-GR" sz="2100" dirty="0"/>
              <a:t> (πχ τράπεζες)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58F019E3-2D96-783B-6A35-04FF5A3910AD}"/>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3DFA985A-1F19-8D32-C41D-F99F0868A3FF}"/>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EA1693B7-160C-152A-7BC3-7DE447116E9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5D76A3C0-C8E9-9AEA-B2BE-82C40245BC1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E4245AAC-1948-7163-3FA6-4FFA02C833C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707975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Χρήσιμα </a:t>
            </a:r>
            <a:r>
              <a:rPr lang="en-US" dirty="0"/>
              <a:t>Links</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55000" lnSpcReduction="20000"/>
          </a:bodyPr>
          <a:lstStyle/>
          <a:p>
            <a:r>
              <a:rPr lang="it-IT" dirty="0"/>
              <a:t>Elevate Greece (</a:t>
            </a:r>
            <a:r>
              <a:rPr lang="it-IT" dirty="0">
                <a:hlinkClick r:id="rId2"/>
              </a:rPr>
              <a:t>https://elevategreece.gov.gr</a:t>
            </a:r>
            <a:r>
              <a:rPr lang="it-IT" dirty="0"/>
              <a:t>)</a:t>
            </a:r>
          </a:p>
          <a:p>
            <a:r>
              <a:rPr lang="el-GR" dirty="0"/>
              <a:t>Δέσμη Δράσεων «Πράσινη Μετάβαση </a:t>
            </a:r>
            <a:r>
              <a:rPr lang="el-GR" dirty="0" err="1"/>
              <a:t>ΜμΕ</a:t>
            </a:r>
            <a:r>
              <a:rPr lang="el-GR" dirty="0"/>
              <a:t>»</a:t>
            </a:r>
            <a:r>
              <a:rPr lang="en-US" dirty="0"/>
              <a:t> (</a:t>
            </a:r>
            <a:r>
              <a:rPr lang="en-US" dirty="0">
                <a:hlinkClick r:id="rId3"/>
              </a:rPr>
              <a:t>https://21-27.antagonistikotita.gr/prasini-metabasi-mme/</a:t>
            </a:r>
            <a:r>
              <a:rPr lang="en-US" dirty="0"/>
              <a:t>) </a:t>
            </a:r>
            <a:endParaRPr lang="el-GR" dirty="0"/>
          </a:p>
          <a:p>
            <a:r>
              <a:rPr lang="el-GR" dirty="0"/>
              <a:t>Δέσμη Δράσεων «Ψηφιακός Μετασχηματισμός </a:t>
            </a:r>
            <a:r>
              <a:rPr lang="el-GR" dirty="0" err="1"/>
              <a:t>ΜμΕ</a:t>
            </a:r>
            <a:r>
              <a:rPr lang="el-GR" dirty="0"/>
              <a:t>»</a:t>
            </a:r>
            <a:r>
              <a:rPr lang="en-US" dirty="0"/>
              <a:t> (</a:t>
            </a:r>
            <a:r>
              <a:rPr lang="en-US" dirty="0">
                <a:hlinkClick r:id="rId4"/>
              </a:rPr>
              <a:t>https://21-27.antagonistikotita.gr/desmi-draseon-psifiakos-metaschimatismos-mme-2/</a:t>
            </a:r>
            <a:r>
              <a:rPr lang="en-US" dirty="0"/>
              <a:t>) </a:t>
            </a:r>
            <a:endParaRPr lang="el-GR" dirty="0"/>
          </a:p>
          <a:p>
            <a:r>
              <a:rPr lang="el-GR" dirty="0"/>
              <a:t>Επιχειρηματική Χρηματοδότηση του Ταμείου Επιχειρηματικότητας ΙΙ (ΤΕΠΙΧ ΙΙ) </a:t>
            </a:r>
            <a:r>
              <a:rPr lang="en-US" dirty="0"/>
              <a:t>(</a:t>
            </a:r>
            <a:r>
              <a:rPr lang="en-US" dirty="0">
                <a:hlinkClick r:id="rId5"/>
              </a:rPr>
              <a:t>https://21-27.antagonistikotita.gr/energi-drasi-epicheirimatiki-chrimatodotisi-tou-tameiou-epicheirimatikotitas-ii-tepich-ii-ypoprogramma-a/</a:t>
            </a:r>
            <a:r>
              <a:rPr lang="en-US" dirty="0"/>
              <a:t>) </a:t>
            </a:r>
          </a:p>
          <a:p>
            <a:r>
              <a:rPr lang="el-GR" dirty="0"/>
              <a:t>Ταμείο Εγγυοδοσίας Επενδύσεων (ESIF ERDF </a:t>
            </a:r>
            <a:r>
              <a:rPr lang="el-GR" dirty="0" err="1"/>
              <a:t>Guarantee</a:t>
            </a:r>
            <a:r>
              <a:rPr lang="el-GR" dirty="0"/>
              <a:t> Fund)</a:t>
            </a:r>
            <a:r>
              <a:rPr lang="en-US" dirty="0"/>
              <a:t> (</a:t>
            </a:r>
            <a:r>
              <a:rPr lang="en-US" dirty="0">
                <a:hlinkClick r:id="rId6"/>
              </a:rPr>
              <a:t>https://21-27.antagonistikotita.gr/energi-drasi-tameio-engyodosias-ependyseon-esif-erdf-guarantee-fund/</a:t>
            </a:r>
            <a:r>
              <a:rPr lang="en-US" dirty="0"/>
              <a:t>) </a:t>
            </a:r>
            <a:endParaRPr lang="el-GR" dirty="0"/>
          </a:p>
          <a:p>
            <a:r>
              <a:rPr lang="el-GR" dirty="0"/>
              <a:t>Δράση ΕΡΕΥΝΩ – ΚΑΙΝΟΤΟΜΩ</a:t>
            </a:r>
            <a:r>
              <a:rPr lang="en-US" dirty="0"/>
              <a:t> (</a:t>
            </a:r>
            <a:r>
              <a:rPr lang="en-US" dirty="0">
                <a:hlinkClick r:id="rId7"/>
              </a:rPr>
              <a:t>https://21-27.antagonistikotita.gr/prodimosiefsi-tis-drasis-erevno-kainotomo-2021-2027/</a:t>
            </a:r>
            <a:r>
              <a:rPr lang="en-US" dirty="0"/>
              <a:t>)</a:t>
            </a:r>
            <a:endParaRPr lang="el-GR" dirty="0"/>
          </a:p>
          <a:p>
            <a:r>
              <a:rPr lang="el-GR" dirty="0"/>
              <a:t>Αναπτυξιακός Νόμος Ν.4887/2022 (</a:t>
            </a:r>
            <a:r>
              <a:rPr lang="en-GB" dirty="0">
                <a:hlinkClick r:id="rId8"/>
              </a:rPr>
              <a:t>https://ependyseis.mindev.gov.gr</a:t>
            </a:r>
            <a:r>
              <a:rPr lang="el-GR" dirty="0"/>
              <a:t>) </a:t>
            </a:r>
          </a:p>
          <a:p>
            <a:r>
              <a:rPr lang="el-GR" dirty="0"/>
              <a:t>Δάνεια του Ταμείου Ανάκαμψης (</a:t>
            </a:r>
            <a:r>
              <a:rPr lang="en-GB" dirty="0">
                <a:hlinkClick r:id="rId9"/>
              </a:rPr>
              <a:t>https://greece20.gov.gr/daneia-tameiou-anakampsis/</a:t>
            </a:r>
            <a:r>
              <a:rPr lang="el-GR" dirty="0"/>
              <a:t>)</a:t>
            </a:r>
          </a:p>
          <a:p>
            <a:r>
              <a:rPr lang="en-GB" dirty="0"/>
              <a:t>European research and innovation Funding opportunities (</a:t>
            </a:r>
            <a:r>
              <a:rPr lang="en-GB" dirty="0">
                <a:hlinkClick r:id="rId10"/>
              </a:rPr>
              <a:t>https://research-and-innovation.ec.europa.eu/funding/funding-opportunities_en</a:t>
            </a:r>
            <a:r>
              <a:rPr lang="en-GB" dirty="0"/>
              <a:t>) </a:t>
            </a:r>
          </a:p>
          <a:p>
            <a:r>
              <a:rPr lang="en-GB" dirty="0"/>
              <a:t>European Funding (</a:t>
            </a:r>
            <a:r>
              <a:rPr lang="en-GB" dirty="0">
                <a:hlinkClick r:id="rId11"/>
              </a:rPr>
              <a:t>https://commission.europa.eu/funding-tenders</a:t>
            </a:r>
            <a:r>
              <a:rPr lang="en-GB" dirty="0"/>
              <a:t>)</a:t>
            </a:r>
          </a:p>
          <a:p>
            <a:r>
              <a:rPr lang="en-GB" dirty="0" err="1"/>
              <a:t>StartUp</a:t>
            </a:r>
            <a:r>
              <a:rPr lang="en-GB" dirty="0"/>
              <a:t> Europe (</a:t>
            </a:r>
            <a:r>
              <a:rPr lang="en-GB" dirty="0">
                <a:hlinkClick r:id="rId12"/>
              </a:rPr>
              <a:t>https://digital-strategy.ec.europa.eu/en/policies/startup-Europe</a:t>
            </a:r>
            <a:r>
              <a:rPr lang="en-GB" dirty="0"/>
              <a:t>) </a:t>
            </a:r>
            <a:endParaRPr lang="el-GR" dirty="0"/>
          </a:p>
          <a:p>
            <a:r>
              <a:rPr lang="el-GR" dirty="0"/>
              <a:t>Πρόγραμμα Ανταγωνιστικότητα 2021-2027 (</a:t>
            </a:r>
            <a:r>
              <a:rPr lang="en-GB" dirty="0">
                <a:hlinkClick r:id="rId13"/>
              </a:rPr>
              <a:t>https://21-27.antagonistikotita.gr/</a:t>
            </a:r>
            <a:r>
              <a:rPr lang="el-GR" dirty="0"/>
              <a:t>) </a:t>
            </a:r>
            <a:endParaRPr lang="en-GB" dirty="0"/>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12681402-49EF-A166-CFB7-478248A05F42}"/>
              </a:ext>
            </a:extLst>
          </p:cNvPr>
          <p:cNvPicPr>
            <a:picLocks noChangeAspect="1"/>
          </p:cNvPicPr>
          <p:nvPr/>
        </p:nvPicPr>
        <p:blipFill>
          <a:blip r:embed="rId15"/>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69A117D6-3FB6-E609-24E9-3C830374E1C2}"/>
              </a:ext>
            </a:extLst>
          </p:cNvPr>
          <p:cNvPicPr>
            <a:picLocks noChangeAspect="1"/>
          </p:cNvPicPr>
          <p:nvPr/>
        </p:nvPicPr>
        <p:blipFill>
          <a:blip r:embed="rId16">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7684D522-9F12-35DE-2838-CBFE9775F718}"/>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AD3382DA-8A4F-CE0C-5393-EB57A0DB9E9C}"/>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AE96BFC2-2795-E29F-8DCF-38937FD6C2AB}"/>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1018509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AF7FC1-9A0F-ADC9-D6FC-62FA09A01FD7}"/>
              </a:ext>
            </a:extLst>
          </p:cNvPr>
          <p:cNvSpPr txBox="1"/>
          <p:nvPr/>
        </p:nvSpPr>
        <p:spPr>
          <a:xfrm>
            <a:off x="2949274" y="1783343"/>
            <a:ext cx="6234140" cy="2677656"/>
          </a:xfrm>
          <a:prstGeom prst="rect">
            <a:avLst/>
          </a:prstGeom>
          <a:noFill/>
        </p:spPr>
        <p:txBody>
          <a:bodyPr wrap="square" rtlCol="0">
            <a:spAutoFit/>
          </a:bodyPr>
          <a:lstStyle/>
          <a:p>
            <a:pPr algn="ctr"/>
            <a:r>
              <a:rPr lang="el-GR" sz="2400" dirty="0"/>
              <a:t>Ευχαριστώ</a:t>
            </a:r>
          </a:p>
          <a:p>
            <a:pPr algn="ctr"/>
            <a:endParaRPr lang="el-GR" sz="2400" dirty="0"/>
          </a:p>
          <a:p>
            <a:pPr algn="ctr"/>
            <a:r>
              <a:rPr lang="el-GR" sz="2400" dirty="0"/>
              <a:t>Λιάκου Αικατερίνη</a:t>
            </a:r>
            <a:endParaRPr lang="en-US" sz="2400" dirty="0"/>
          </a:p>
          <a:p>
            <a:pPr algn="ctr"/>
            <a:r>
              <a:rPr lang="el-GR" sz="2400" dirty="0"/>
              <a:t>Σύμβουλος Ιδιωτικών Επενδύσεων</a:t>
            </a:r>
            <a:endParaRPr lang="en-US" sz="2400" dirty="0"/>
          </a:p>
          <a:p>
            <a:pPr algn="ctr"/>
            <a:endParaRPr lang="el-GR" sz="2400" dirty="0"/>
          </a:p>
          <a:p>
            <a:pPr algn="ctr"/>
            <a:r>
              <a:rPr lang="el-GR" sz="2400" dirty="0"/>
              <a:t>Τηλέφωνο : +30 210 9884305, +30 697 744 7804</a:t>
            </a:r>
          </a:p>
          <a:p>
            <a:pPr algn="ctr"/>
            <a:r>
              <a:rPr lang="en-US" sz="2400" dirty="0"/>
              <a:t>Email : kliakou@lkc.gr</a:t>
            </a:r>
            <a:endParaRPr lang="en-GB" sz="2400" dirty="0"/>
          </a:p>
        </p:txBody>
      </p:sp>
      <p:pic>
        <p:nvPicPr>
          <p:cNvPr id="3" name="Εικόνα 2"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3AD2ABCD-1BA0-506E-9A4C-517D1EB2C0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4" name="Εικόνα 3">
            <a:extLst>
              <a:ext uri="{FF2B5EF4-FFF2-40B4-BE49-F238E27FC236}">
                <a16:creationId xmlns:a16="http://schemas.microsoft.com/office/drawing/2014/main" id="{8C42A336-7961-409D-7478-C494A9956C60}"/>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5" name="Εικόνα 186">
            <a:extLst>
              <a:ext uri="{FF2B5EF4-FFF2-40B4-BE49-F238E27FC236}">
                <a16:creationId xmlns:a16="http://schemas.microsoft.com/office/drawing/2014/main" id="{5EEB9411-04D1-65E6-9D45-D25DF1247F7D}"/>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6" name="Picture 3" descr="eu_logo">
            <a:extLst>
              <a:ext uri="{FF2B5EF4-FFF2-40B4-BE49-F238E27FC236}">
                <a16:creationId xmlns:a16="http://schemas.microsoft.com/office/drawing/2014/main" id="{BD342A97-EC2A-0C6F-8752-69D4A5D7C20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7" name="Picture 4">
            <a:extLst>
              <a:ext uri="{FF2B5EF4-FFF2-40B4-BE49-F238E27FC236}">
                <a16:creationId xmlns:a16="http://schemas.microsoft.com/office/drawing/2014/main" id="{D351F6FB-03C7-95B4-6A8C-5686BDD53CC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8" name="Εικόνα 10">
            <a:extLst>
              <a:ext uri="{FF2B5EF4-FFF2-40B4-BE49-F238E27FC236}">
                <a16:creationId xmlns:a16="http://schemas.microsoft.com/office/drawing/2014/main" id="{53216992-29FB-6CD9-9FF2-4502A971C2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81759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Νεοφυείς Επιχειρήσεις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lstStyle/>
          <a:p>
            <a:r>
              <a:rPr lang="el-GR" dirty="0"/>
              <a:t>Νεοφυής επιχείρηση είναι μία επιχείρηση ή προσωρινός οργανισμός που έχει στόχο να αναπτύξει ένα κλιμακούμενο επιχειρηματικό μοντέλο</a:t>
            </a:r>
          </a:p>
          <a:p>
            <a:r>
              <a:rPr lang="el-GR" dirty="0"/>
              <a:t>Αλλιώς «</a:t>
            </a:r>
            <a:r>
              <a:rPr lang="el-GR" dirty="0" err="1"/>
              <a:t>Start-Up</a:t>
            </a:r>
            <a:r>
              <a:rPr lang="el-GR" dirty="0"/>
              <a:t> επιχείρηση είναι μια εταιρεία σχεδιασμένη να αναπτύσσεται γρήγορα».</a:t>
            </a:r>
            <a:endParaRPr lang="en-US" dirty="0"/>
          </a:p>
          <a:p>
            <a:pPr marL="0" indent="0">
              <a:buNone/>
            </a:pPr>
            <a:endParaRPr lang="en-US" dirty="0"/>
          </a:p>
          <a:p>
            <a:pPr marL="0" indent="0">
              <a:buNone/>
            </a:pPr>
            <a:r>
              <a:rPr lang="el-GR" dirty="0"/>
              <a:t>Ο όρος συνήθως χρησιμοποιείται για να περιγράψει επιχειρήσεις που συνδέονται με υψηλή ανάπτυξη, έχουν τεχνολογικό προσανατολισμό και πολλές από αυτές επιδιώκουν να δημιουργήσουν μια νέα αγορά ή να εξελίξουν δυναμικά μια υπάρχουσα αντίστοιχη.</a:t>
            </a:r>
            <a:endParaRPr lang="en-GB" dirty="0"/>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C87E4C5C-4B93-D5F3-0E3B-89019EAC5CC4}"/>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0B3E98FD-DEF2-5ADE-9A64-29FF6462D053}"/>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2A05414C-DC90-C7C5-B4DB-EC6D627207B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E7089AC6-E3B1-747D-BDAE-18451FEA8C6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0F17E3CB-4160-F5BD-9D6C-E037230071F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2159437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Βασικά Εργαλεία Νεοφυών Επιχειρήσεων</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a:xfrm>
            <a:off x="838200" y="2131884"/>
            <a:ext cx="10515600" cy="3051175"/>
          </a:xfrm>
        </p:spPr>
        <p:txBody>
          <a:bodyPr/>
          <a:lstStyle/>
          <a:p>
            <a:r>
              <a:rPr lang="el-GR" dirty="0"/>
              <a:t>Καλά δομημένο επιχειρηματικό μοντέλο (</a:t>
            </a:r>
            <a:r>
              <a:rPr lang="en-US" dirty="0"/>
              <a:t>Business Plan)</a:t>
            </a:r>
            <a:r>
              <a:rPr lang="el-GR" dirty="0"/>
              <a:t> που:</a:t>
            </a:r>
          </a:p>
          <a:p>
            <a:pPr lvl="1"/>
            <a:r>
              <a:rPr lang="el-GR" dirty="0"/>
              <a:t>Προσδιορίζει την αγορά στόχο</a:t>
            </a:r>
          </a:p>
          <a:p>
            <a:pPr lvl="1"/>
            <a:r>
              <a:rPr lang="el-GR" dirty="0"/>
              <a:t>Περιλαμβάνει σαφή κόστη κ φάσεις ανάπτυξης</a:t>
            </a:r>
          </a:p>
          <a:p>
            <a:pPr lvl="1"/>
            <a:r>
              <a:rPr lang="el-GR" dirty="0"/>
              <a:t>Έχει μετρήσει ρεαλιστικά τις αποδόσεις της επένδυσης </a:t>
            </a:r>
            <a:endParaRPr lang="en-US" dirty="0"/>
          </a:p>
          <a:p>
            <a:pPr lvl="1"/>
            <a:r>
              <a:rPr lang="el-GR" dirty="0"/>
              <a:t>Περιλαμβάνει συγκεκριμένα σενάρια χρηματοδότησης με τα κόστη τους</a:t>
            </a:r>
          </a:p>
          <a:p>
            <a:r>
              <a:rPr lang="el-GR" dirty="0"/>
              <a:t>Δυνατή ομάδα υλοποίησης</a:t>
            </a:r>
            <a:endParaRPr lang="en-GB" dirty="0"/>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697B85E3-9781-EFE5-BE04-49383AE5293E}"/>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026D9731-866B-41EA-84E3-A22A44B7692E}"/>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1E6DCE8B-5FE6-6F29-D8F5-E7789018720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37B135FC-FFCB-0D78-FD51-C72A8CE4FE3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C5F1C164-0D18-FB03-2B93-303A61A92A6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220947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Πηγές χρηματοδότησης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92500" lnSpcReduction="10000"/>
          </a:bodyPr>
          <a:lstStyle/>
          <a:p>
            <a:pPr marL="0" indent="0">
              <a:buNone/>
            </a:pPr>
            <a:r>
              <a:rPr lang="el-GR" dirty="0"/>
              <a:t>Οι Νεοφυείς επιχειρήσεις παρουσιάζουν αρχικά ιδιαίτερα χαμηλό κόστος υλοποίησης το οποίο συνδυάζεται με υψηλό ρίσκο αλλά και υψηλή απόδοση σε περίπτωση επιτυχίας. </a:t>
            </a:r>
          </a:p>
          <a:p>
            <a:pPr marL="0" indent="0">
              <a:buNone/>
            </a:pPr>
            <a:r>
              <a:rPr lang="el-GR" dirty="0"/>
              <a:t>Αυτό σε συνδυασμό με τη δυνατότητα επέκτασής τους με μικρή δαπάνη κεφαλαίου και περιορισμένες ανάγκες σε εργατικό δυναμικό και εγκαταστάσεις, μπορεί να προσελκύσει επενδυτές από όλο τον κόσμο. </a:t>
            </a:r>
          </a:p>
          <a:p>
            <a:pPr marL="0" indent="0">
              <a:buNone/>
            </a:pPr>
            <a:r>
              <a:rPr lang="el-GR" dirty="0"/>
              <a:t>Η αναζήτηση και εν τέλει η λήψη χρηματοδότησης για μια </a:t>
            </a:r>
            <a:r>
              <a:rPr lang="el-GR" dirty="0" err="1"/>
              <a:t>Start</a:t>
            </a:r>
            <a:r>
              <a:rPr lang="el-GR" dirty="0"/>
              <a:t> -</a:t>
            </a:r>
            <a:r>
              <a:rPr lang="el-GR" dirty="0" err="1"/>
              <a:t>Up</a:t>
            </a:r>
            <a:r>
              <a:rPr lang="el-GR" dirty="0"/>
              <a:t> επιχείρηση μπορεί να πραγματοποιηθεί μέσω κεφαλαίων που ειδικά χρηματοδοτούν την ίδρυση και ανάπτυξη τέτοιου είδους επιχειρήσεων, όπως τα </a:t>
            </a:r>
            <a:r>
              <a:rPr lang="el-GR" dirty="0" err="1"/>
              <a:t>Openfund</a:t>
            </a:r>
            <a:r>
              <a:rPr lang="el-GR" dirty="0"/>
              <a:t> και </a:t>
            </a:r>
            <a:r>
              <a:rPr lang="el-GR" dirty="0" err="1"/>
              <a:t>StartTech</a:t>
            </a:r>
            <a:r>
              <a:rPr lang="el-GR" dirty="0"/>
              <a:t> </a:t>
            </a:r>
            <a:r>
              <a:rPr lang="el-GR" dirty="0" err="1"/>
              <a:t>Ventures</a:t>
            </a:r>
            <a:r>
              <a:rPr lang="el-GR" dirty="0"/>
              <a:t> διαφόρων τραπεζών, καθώς και τα κεφάλαια που προέρχονται από ειδικές χρηματοδοτικές πλατφόρμες </a:t>
            </a:r>
            <a:r>
              <a:rPr lang="el-GR" dirty="0" err="1"/>
              <a:t>Crowdfunding</a:t>
            </a:r>
            <a:r>
              <a:rPr lang="el-GR" dirty="0"/>
              <a:t> κλπ.</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B0DDAFDA-1195-F35C-DE46-38918FADF7FB}"/>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BB18B022-F29D-BCA1-690E-F03FC54543D4}"/>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30BACAA5-4DA0-71FA-1921-B90C7EB0F72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5A35DD46-4274-25C8-613E-4579AA306E1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90C79DF1-5391-DFC7-4D47-889BD119C8C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144915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Μορφές χρηματοδότησης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a:bodyPr>
          <a:lstStyle/>
          <a:p>
            <a:pPr marL="0" indent="0">
              <a:buNone/>
            </a:pPr>
            <a:r>
              <a:rPr lang="el-GR" dirty="0"/>
              <a:t>Από φορείς που δεν ελέγχονται αμέσως ή εμμέσως από το Κράτος συγκαταλέγονται στον όρο </a:t>
            </a:r>
            <a:r>
              <a:rPr lang="el-GR" b="1" dirty="0"/>
              <a:t>Ιδιωτική Χρηματοδότηση</a:t>
            </a:r>
            <a:r>
              <a:rPr lang="el-GR" dirty="0"/>
              <a:t>,</a:t>
            </a:r>
          </a:p>
          <a:p>
            <a:pPr marL="0" indent="0">
              <a:buNone/>
            </a:pPr>
            <a:r>
              <a:rPr lang="el-GR" dirty="0"/>
              <a:t>Από το κράτος ή φορείς που ελέγχονται αμέσως ή εμμέσως από το Κράτος συγκαταλέγονται στον όρο </a:t>
            </a:r>
            <a:r>
              <a:rPr lang="el-GR" b="1" dirty="0"/>
              <a:t>Δημόσια Χρηματοδότηση</a:t>
            </a:r>
            <a:r>
              <a:rPr lang="el-GR" dirty="0"/>
              <a:t>. Η δημόσια χρηματοδότηση παρέχεται από κρατικούς πόρους είτε ως κρατική δαπάνη (π.χ. επιχορήγηση) είτε ως μείωση εσόδων του κράτους (π.χ. φορολογικές απαλλαγές) μέσω προγραμμάτων κρατικών ενισχύσεων (π.χ. ΕΣΠΑ, Αναπτυξιακός Νόμος)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4602F2F9-4BCD-67A8-A9CD-46D39F404678}"/>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7561AA2F-1A11-D98A-0392-DEDC89832D10}"/>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DC9E41E3-4658-F248-7F6A-E9A7E1D2846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81C351F9-1DE4-0091-6B0B-F4AADB870C2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1BF23E03-879E-EAEF-4135-3332B16CE29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100854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Μορφές εργαλείων χρηματοδότησης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fontScale="85000" lnSpcReduction="10000"/>
          </a:bodyPr>
          <a:lstStyle/>
          <a:p>
            <a:r>
              <a:rPr lang="el-GR" b="1" dirty="0"/>
              <a:t>Συμβατικά</a:t>
            </a:r>
            <a:r>
              <a:rPr lang="el-GR" dirty="0"/>
              <a:t>, τα οποία λειτουργούν κάτω από θεσμικό και κανονιστικό πλαίσιο</a:t>
            </a:r>
          </a:p>
          <a:p>
            <a:pPr lvl="1"/>
            <a:r>
              <a:rPr lang="el-GR" dirty="0"/>
              <a:t>οι χρηματοδοτήσεις/δάνεια των τραπεζών, η χρηματοδοτική μίσθωση (</a:t>
            </a:r>
            <a:r>
              <a:rPr lang="el-GR" dirty="0" err="1"/>
              <a:t>leasing</a:t>
            </a:r>
            <a:r>
              <a:rPr lang="el-GR" dirty="0"/>
              <a:t>), η πρακτόρευση απαιτήσεων (</a:t>
            </a:r>
            <a:r>
              <a:rPr lang="el-GR" dirty="0" err="1"/>
              <a:t>factoring</a:t>
            </a:r>
            <a:r>
              <a:rPr lang="el-GR" dirty="0"/>
              <a:t>), οι εγγυητικές επιστολές (</a:t>
            </a:r>
            <a:r>
              <a:rPr lang="el-GR" dirty="0" err="1"/>
              <a:t>letters</a:t>
            </a:r>
            <a:r>
              <a:rPr lang="el-GR" dirty="0"/>
              <a:t> of </a:t>
            </a:r>
            <a:r>
              <a:rPr lang="el-GR" dirty="0" err="1"/>
              <a:t>credit</a:t>
            </a:r>
            <a:r>
              <a:rPr lang="el-GR" dirty="0"/>
              <a:t>). (βλ. www.hba.gr)</a:t>
            </a:r>
          </a:p>
          <a:p>
            <a:pPr lvl="1"/>
            <a:r>
              <a:rPr lang="el-GR" dirty="0"/>
              <a:t>τα κεφάλαια επιχειρηματικών συμμετοχών (</a:t>
            </a:r>
            <a:r>
              <a:rPr lang="el-GR" dirty="0" err="1"/>
              <a:t>venture</a:t>
            </a:r>
            <a:r>
              <a:rPr lang="el-GR" dirty="0"/>
              <a:t> </a:t>
            </a:r>
            <a:r>
              <a:rPr lang="el-GR" dirty="0" err="1"/>
              <a:t>capital</a:t>
            </a:r>
            <a:r>
              <a:rPr lang="el-GR" dirty="0"/>
              <a:t>) (βλ. https://www.hvca.gr, https://equifund.gr, https://taneo.gr)</a:t>
            </a:r>
          </a:p>
          <a:p>
            <a:pPr lvl="1"/>
            <a:r>
              <a:rPr lang="el-GR" dirty="0"/>
              <a:t>τα κεφάλαια που αντλούνται από το χρηματιστήριο(βλ. https://www.athexgroup.gr, http://www.hcmc.gr/)</a:t>
            </a:r>
          </a:p>
          <a:p>
            <a:pPr lvl="1"/>
            <a:r>
              <a:rPr lang="el-GR" dirty="0"/>
              <a:t>τα ποσά που αντλούνται από τον </a:t>
            </a:r>
            <a:r>
              <a:rPr lang="el-GR" dirty="0" err="1"/>
              <a:t>πληθοδανεισμό</a:t>
            </a:r>
            <a:r>
              <a:rPr lang="el-GR" dirty="0"/>
              <a:t>/συμμετοχική χρηματοδότηση (</a:t>
            </a:r>
            <a:r>
              <a:rPr lang="el-GR" dirty="0" err="1"/>
              <a:t>crowdfunding</a:t>
            </a:r>
            <a:r>
              <a:rPr lang="el-GR" dirty="0"/>
              <a:t>)</a:t>
            </a:r>
          </a:p>
          <a:p>
            <a:pPr lvl="1"/>
            <a:r>
              <a:rPr lang="el-GR" dirty="0" err="1"/>
              <a:t>μικροπιστώσεις</a:t>
            </a:r>
            <a:r>
              <a:rPr lang="el-GR" dirty="0"/>
              <a:t> (</a:t>
            </a:r>
            <a:r>
              <a:rPr lang="el-GR" dirty="0" err="1"/>
              <a:t>microfinance</a:t>
            </a:r>
            <a:r>
              <a:rPr lang="el-GR" dirty="0"/>
              <a:t>)</a:t>
            </a:r>
          </a:p>
          <a:p>
            <a:pPr lvl="1"/>
            <a:r>
              <a:rPr lang="el-GR" dirty="0"/>
              <a:t>επιχειρηματικοί άγγελοι (</a:t>
            </a:r>
            <a:r>
              <a:rPr lang="el-GR" dirty="0" err="1"/>
              <a:t>business</a:t>
            </a:r>
            <a:r>
              <a:rPr lang="el-GR" dirty="0"/>
              <a:t> </a:t>
            </a:r>
            <a:r>
              <a:rPr lang="el-GR" dirty="0" err="1"/>
              <a:t>angels</a:t>
            </a:r>
            <a:r>
              <a:rPr lang="el-GR" dirty="0"/>
              <a:t>) (βλ. http://www.heban.gr, https://www.adrionban.gr, http://www.businessangelsgreece.gr)</a:t>
            </a:r>
          </a:p>
          <a:p>
            <a:pPr lvl="1"/>
            <a:r>
              <a:rPr lang="el-GR" dirty="0"/>
              <a:t>τα ποσά που εισφέρει στην επιχείρηση ο επιχειρηματίας και οι συνεταίροι του και αποτελούν το (μετοχικό) κεφάλαιο της επιχείρησης</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54CF9A4D-B0B7-9AB5-1B78-553E946378B0}"/>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53F89CC2-9996-CAF0-CFE0-A6E56F1D6828}"/>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302DFE45-DA8E-7777-D143-8966CDA1FCF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7179CDFC-C5D7-F59D-F274-CE2B1F9C3D3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29A939CA-7450-C488-A521-9DCFB06233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21171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Μορφές εργαλείων χρηματοδότησης</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a:bodyPr>
          <a:lstStyle/>
          <a:p>
            <a:r>
              <a:rPr lang="el-GR" b="1" dirty="0"/>
              <a:t>Εναλλακτικά</a:t>
            </a:r>
            <a:r>
              <a:rPr lang="el-GR" dirty="0"/>
              <a:t>, για τα οποία ή δεν υπάρχει θεσμικό πλαίσιο ή δεν υπάρχει οργανωμένη αγορά που τα χορηγεί  ή  λειτουργούν περιστασιακά</a:t>
            </a:r>
          </a:p>
          <a:p>
            <a:pPr lvl="1"/>
            <a:r>
              <a:rPr lang="el-GR" dirty="0"/>
              <a:t>τα κεφάλαια  με την μορφή δανείων   ή δωρεών  της  οικογένειας, συγγενών, φίλων, υποστηρικτών (</a:t>
            </a:r>
            <a:r>
              <a:rPr lang="el-GR" dirty="0" err="1"/>
              <a:t>Family</a:t>
            </a:r>
            <a:r>
              <a:rPr lang="el-GR" dirty="0"/>
              <a:t>, </a:t>
            </a:r>
            <a:r>
              <a:rPr lang="el-GR" dirty="0" err="1"/>
              <a:t>Friends</a:t>
            </a:r>
            <a:r>
              <a:rPr lang="el-GR" dirty="0"/>
              <a:t>, </a:t>
            </a:r>
            <a:r>
              <a:rPr lang="el-GR" dirty="0" err="1"/>
              <a:t>Fans</a:t>
            </a:r>
            <a:r>
              <a:rPr lang="el-GR" dirty="0"/>
              <a:t>),</a:t>
            </a:r>
          </a:p>
          <a:p>
            <a:pPr lvl="1"/>
            <a:r>
              <a:rPr lang="el-GR" dirty="0"/>
              <a:t>βραβεία Επιχειρηματικότητας, Καινοτομίας</a:t>
            </a:r>
          </a:p>
          <a:p>
            <a:pPr lvl="1"/>
            <a:r>
              <a:rPr lang="el-GR" dirty="0"/>
              <a:t>τα κεφάλαια που δεν χορηγούνται μεν ως ρευστό χρήμα, αλλά εξοικονομούνται, δεν δαπανώνται από την επιχείρηση με τα παρακάτω μέσα:</a:t>
            </a:r>
          </a:p>
          <a:p>
            <a:pPr lvl="2">
              <a:buFont typeface="Courier New" panose="02070309020205020404" pitchFamily="49" charset="0"/>
              <a:buChar char="o"/>
            </a:pPr>
            <a:r>
              <a:rPr lang="el-GR" dirty="0"/>
              <a:t>Φιλοξενία σε θερμοκοιτίδες (</a:t>
            </a:r>
            <a:r>
              <a:rPr lang="el-GR" dirty="0" err="1"/>
              <a:t>incubators</a:t>
            </a:r>
            <a:r>
              <a:rPr lang="el-GR" dirty="0"/>
              <a:t>)</a:t>
            </a:r>
          </a:p>
          <a:p>
            <a:pPr lvl="2">
              <a:buFont typeface="Courier New" panose="02070309020205020404" pitchFamily="49" charset="0"/>
              <a:buChar char="o"/>
            </a:pPr>
            <a:r>
              <a:rPr lang="el-GR" dirty="0"/>
              <a:t>Συμμετοχή σε </a:t>
            </a:r>
            <a:r>
              <a:rPr lang="el-GR" dirty="0" err="1"/>
              <a:t>clusters</a:t>
            </a:r>
            <a:endParaRPr lang="el-GR" dirty="0"/>
          </a:p>
          <a:p>
            <a:pPr lvl="2">
              <a:buFont typeface="Courier New" panose="02070309020205020404" pitchFamily="49" charset="0"/>
              <a:buChar char="o"/>
            </a:pPr>
            <a:r>
              <a:rPr lang="el-GR" dirty="0"/>
              <a:t>Ετεροχρονισμός ταμειακών ροών (διαχείριση πιστώσεων και πληρωμών)</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52EA4EDD-678B-E0D8-0DC4-89AF94871B7E}"/>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32AF36DF-21A8-B40A-8039-10D73D2301FD}"/>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9A7A3DB7-CB43-A12A-F1E6-3ACF3542D3B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A94F7E56-473C-B1C3-CAF7-9ABD5450E10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415D2001-D314-78A1-C262-7C8B0FC6E77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2329813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Δομή/Στάδια χρηματοδότησης – </a:t>
            </a:r>
            <a:r>
              <a:rPr lang="en-US" sz="4000" dirty="0"/>
              <a:t>Development</a:t>
            </a:r>
            <a:endParaRPr lang="en-GB" sz="4000"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lnSpcReduction="10000"/>
          </a:bodyPr>
          <a:lstStyle/>
          <a:p>
            <a:r>
              <a:rPr lang="el-GR" dirty="0"/>
              <a:t>Κλιμακούμενη χρηματοδότηση του </a:t>
            </a:r>
            <a:r>
              <a:rPr lang="en-US" dirty="0"/>
              <a:t>project</a:t>
            </a:r>
            <a:endParaRPr lang="el-GR" dirty="0"/>
          </a:p>
          <a:p>
            <a:pPr lvl="1"/>
            <a:r>
              <a:rPr lang="en-GB" dirty="0"/>
              <a:t>Bootstrapping</a:t>
            </a:r>
            <a:r>
              <a:rPr lang="el-GR" dirty="0"/>
              <a:t> : Κεφάλαια </a:t>
            </a:r>
            <a:r>
              <a:rPr lang="el-GR" dirty="0" err="1"/>
              <a:t>Friends-Family-Fools</a:t>
            </a:r>
            <a:r>
              <a:rPr lang="el-GR" dirty="0"/>
              <a:t> (FFF) αλλά και με χρήματα των ιδρυτών της – </a:t>
            </a:r>
            <a:r>
              <a:rPr lang="el-GR" dirty="0">
                <a:solidFill>
                  <a:srgbClr val="00B050"/>
                </a:solidFill>
              </a:rPr>
              <a:t>Ανάπτυξη ιδέας και Επιχειρηματικού μοντέλου</a:t>
            </a:r>
          </a:p>
          <a:p>
            <a:pPr lvl="1"/>
            <a:r>
              <a:rPr lang="el-GR" dirty="0"/>
              <a:t>Χρηματοδότηση </a:t>
            </a:r>
            <a:r>
              <a:rPr lang="en-GB" dirty="0"/>
              <a:t>Pre-Seed</a:t>
            </a:r>
            <a:r>
              <a:rPr lang="el-GR" dirty="0"/>
              <a:t> : Κεφάλαια από </a:t>
            </a:r>
            <a:r>
              <a:rPr lang="el-GR" dirty="0" err="1"/>
              <a:t>Angel</a:t>
            </a:r>
            <a:r>
              <a:rPr lang="el-GR" dirty="0"/>
              <a:t> </a:t>
            </a:r>
            <a:r>
              <a:rPr lang="el-GR" dirty="0" err="1"/>
              <a:t>Investors</a:t>
            </a:r>
            <a:r>
              <a:rPr lang="el-GR" dirty="0"/>
              <a:t> – Ιδιώτες επενδυτές – </a:t>
            </a:r>
            <a:r>
              <a:rPr lang="en-US" dirty="0"/>
              <a:t>Co Founders</a:t>
            </a:r>
            <a:r>
              <a:rPr lang="el-GR" dirty="0"/>
              <a:t> και ενδεχομένως διάφορα προγράμματα υποστήριξης </a:t>
            </a:r>
            <a:r>
              <a:rPr lang="el-GR" dirty="0" err="1"/>
              <a:t>Startups</a:t>
            </a:r>
            <a:r>
              <a:rPr lang="el-GR" dirty="0"/>
              <a:t> στα πρώτα τους βήματα (</a:t>
            </a:r>
            <a:r>
              <a:rPr lang="el-GR" dirty="0" err="1"/>
              <a:t>Incubators</a:t>
            </a:r>
            <a:r>
              <a:rPr lang="el-GR" dirty="0"/>
              <a:t> – </a:t>
            </a:r>
            <a:r>
              <a:rPr lang="el-GR" dirty="0" err="1"/>
              <a:t>Accelerators</a:t>
            </a:r>
            <a:r>
              <a:rPr lang="el-GR" dirty="0"/>
              <a:t>)</a:t>
            </a:r>
            <a:r>
              <a:rPr lang="en-US" dirty="0"/>
              <a:t> – </a:t>
            </a:r>
            <a:r>
              <a:rPr lang="el-GR" dirty="0">
                <a:solidFill>
                  <a:srgbClr val="00B050"/>
                </a:solidFill>
              </a:rPr>
              <a:t>Αξιολόγηση βιωσιμότητας, Πρώτες δοκιμές στην αγορά, Βελτιστοποίηση μοντέλου κ επιχειρηματικών αποφάσεων. </a:t>
            </a:r>
          </a:p>
          <a:p>
            <a:pPr lvl="1"/>
            <a:r>
              <a:rPr lang="el-GR" dirty="0"/>
              <a:t>Χρηματοδότηση </a:t>
            </a:r>
            <a:r>
              <a:rPr lang="en-GB" dirty="0"/>
              <a:t>Seed</a:t>
            </a:r>
            <a:r>
              <a:rPr lang="el-GR" dirty="0">
                <a:solidFill>
                  <a:srgbClr val="00B050"/>
                </a:solidFill>
              </a:rPr>
              <a:t> </a:t>
            </a:r>
            <a:r>
              <a:rPr lang="el-GR" dirty="0"/>
              <a:t>: με τα χρήματα να προέρχονται από</a:t>
            </a:r>
            <a:r>
              <a:rPr lang="en-US" dirty="0"/>
              <a:t> </a:t>
            </a:r>
            <a:r>
              <a:rPr lang="el-GR" dirty="0"/>
              <a:t>τους χρηματοδότες του </a:t>
            </a:r>
            <a:r>
              <a:rPr lang="en-US" dirty="0"/>
              <a:t>Pre-Seed, </a:t>
            </a:r>
            <a:r>
              <a:rPr lang="el-GR" dirty="0"/>
              <a:t>αλλά κ ιδιώτες επενδυτές αλλά και κεφάλαια επιχειρηματικών συμμετοχών (</a:t>
            </a:r>
            <a:r>
              <a:rPr lang="el-GR" dirty="0" err="1"/>
              <a:t>VCs</a:t>
            </a:r>
            <a:r>
              <a:rPr lang="el-GR" dirty="0"/>
              <a:t>) που ειδικεύονται σε </a:t>
            </a:r>
            <a:r>
              <a:rPr lang="el-GR" dirty="0" err="1"/>
              <a:t>Startups</a:t>
            </a:r>
            <a:r>
              <a:rPr lang="el-GR" dirty="0"/>
              <a:t> αρχικού σταδίου. Παρέχονται με αντάλλαγμα μετοχές της επιχείρησης – </a:t>
            </a:r>
            <a:r>
              <a:rPr lang="el-GR" dirty="0">
                <a:solidFill>
                  <a:srgbClr val="00B050"/>
                </a:solidFill>
              </a:rPr>
              <a:t>Εκκίνηση επιχείρησης, Επιβεβαίωση πελατών, Ανάπτυξη προϊόντος και αγοράς.</a:t>
            </a:r>
            <a:endParaRPr lang="en-GB" dirty="0">
              <a:solidFill>
                <a:srgbClr val="00B050"/>
              </a:solidFill>
            </a:endParaRP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B4D44057-E7A0-67EB-2A4B-334B53140A26}"/>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0BA7FF6A-DDC9-EA57-C122-D8F305C8BD23}"/>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8E3B9D7E-BC14-96ED-8008-99E6CA9B711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4F574DBB-22A8-101B-7E38-F81F1F6A5C3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F389131D-756E-2A36-49FD-DEB5694A69D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269157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87687-9384-9CFC-E0F8-361F1B4494D2}"/>
              </a:ext>
            </a:extLst>
          </p:cNvPr>
          <p:cNvSpPr>
            <a:spLocks noGrp="1"/>
          </p:cNvSpPr>
          <p:nvPr>
            <p:ph type="title"/>
          </p:nvPr>
        </p:nvSpPr>
        <p:spPr>
          <a:solidFill>
            <a:schemeClr val="accent5">
              <a:lumMod val="20000"/>
              <a:lumOff val="80000"/>
            </a:schemeClr>
          </a:solidFill>
        </p:spPr>
        <p:txBody>
          <a:bodyPr/>
          <a:lstStyle/>
          <a:p>
            <a:r>
              <a:rPr lang="el-GR" dirty="0"/>
              <a:t>Δομή/Στάδια χρηματοδότησης</a:t>
            </a:r>
            <a:r>
              <a:rPr lang="en-US" dirty="0"/>
              <a:t> - Operation</a:t>
            </a:r>
            <a:endParaRPr lang="en-GB" dirty="0"/>
          </a:p>
        </p:txBody>
      </p:sp>
      <p:sp>
        <p:nvSpPr>
          <p:cNvPr id="3" name="Θέση περιεχομένου 2">
            <a:extLst>
              <a:ext uri="{FF2B5EF4-FFF2-40B4-BE49-F238E27FC236}">
                <a16:creationId xmlns:a16="http://schemas.microsoft.com/office/drawing/2014/main" id="{E8465A04-8947-0132-AB60-297AE2926EE4}"/>
              </a:ext>
            </a:extLst>
          </p:cNvPr>
          <p:cNvSpPr>
            <a:spLocks noGrp="1"/>
          </p:cNvSpPr>
          <p:nvPr>
            <p:ph idx="1"/>
          </p:nvPr>
        </p:nvSpPr>
        <p:spPr/>
        <p:txBody>
          <a:bodyPr>
            <a:normAutofit lnSpcReduction="10000"/>
          </a:bodyPr>
          <a:lstStyle/>
          <a:p>
            <a:r>
              <a:rPr lang="el-GR" dirty="0"/>
              <a:t>Κλιμακούμενη χρηματοδότηση του </a:t>
            </a:r>
            <a:r>
              <a:rPr lang="en-US" dirty="0"/>
              <a:t>project</a:t>
            </a:r>
          </a:p>
          <a:p>
            <a:pPr lvl="1"/>
            <a:r>
              <a:rPr lang="en-GB" dirty="0"/>
              <a:t>Early Stage (Series A &amp; B)</a:t>
            </a:r>
          </a:p>
          <a:p>
            <a:pPr lvl="1"/>
            <a:r>
              <a:rPr lang="en-GB" dirty="0"/>
              <a:t>Later Stage (Series C, D, ….)</a:t>
            </a:r>
            <a:endParaRPr lang="el-GR" dirty="0"/>
          </a:p>
          <a:p>
            <a:pPr marL="0" indent="0">
              <a:buNone/>
            </a:pPr>
            <a:endParaRPr lang="el-GR" sz="900" dirty="0"/>
          </a:p>
          <a:p>
            <a:pPr marL="0" indent="0">
              <a:buNone/>
            </a:pPr>
            <a:r>
              <a:rPr lang="el-GR" dirty="0"/>
              <a:t>Χρειάζονται κεφάλαια για το στάδιο της κλιμάκωσης των δραστηριοτήτων του (</a:t>
            </a:r>
            <a:r>
              <a:rPr lang="el-GR" dirty="0" err="1"/>
              <a:t>scale</a:t>
            </a:r>
            <a:r>
              <a:rPr lang="el-GR" dirty="0"/>
              <a:t> </a:t>
            </a:r>
            <a:r>
              <a:rPr lang="el-GR" dirty="0" err="1"/>
              <a:t>up</a:t>
            </a:r>
            <a:r>
              <a:rPr lang="el-GR" dirty="0"/>
              <a:t>). Ανάλογα με την ιδέα και τις δυνατότητες ανάπτυξής της μπορεί να υπάρξουν ένας ή περισσότεροι κύκλοι χρηματοδότησης. </a:t>
            </a:r>
          </a:p>
          <a:p>
            <a:pPr marL="0" indent="0">
              <a:buNone/>
            </a:pPr>
            <a:r>
              <a:rPr lang="el-GR" sz="2000" dirty="0"/>
              <a:t>Μέχρι την στιγμή που η </a:t>
            </a:r>
            <a:r>
              <a:rPr lang="el-GR" sz="2000" dirty="0" err="1"/>
              <a:t>Startup</a:t>
            </a:r>
            <a:r>
              <a:rPr lang="el-GR" sz="2000" dirty="0"/>
              <a:t> θα ξεκινήσει την διαδικασία χρηματοδότησης Α’ Γύρου η εταιρεία θα πρέπει να έχει ένα αναπτυγμένο προϊόν και μια πελατειακή βάση με συνεπή ροή εσόδων. Επίσης συνήθως θα πρέπει να είναι κερδοφόρα και έχει φτάσει τουλάχιστον στο λεγόμενο νεκρό σημείο (</a:t>
            </a:r>
            <a:r>
              <a:rPr lang="el-GR" sz="2000" dirty="0" err="1"/>
              <a:t>break-even</a:t>
            </a:r>
            <a:r>
              <a:rPr lang="el-GR" sz="2000" dirty="0"/>
              <a:t> </a:t>
            </a:r>
            <a:r>
              <a:rPr lang="el-GR" sz="2000" dirty="0" err="1"/>
              <a:t>point</a:t>
            </a:r>
            <a:r>
              <a:rPr lang="el-GR" sz="2000" dirty="0"/>
              <a:t>). Αυτή είναι μια ιδανική ευκαιρία που επιτρέπει στις νεοσύστατες επιχειρήσεις να επεκταθούν σε νέες αγορές έτσι ώστε να κάνουν το </a:t>
            </a:r>
            <a:r>
              <a:rPr lang="el-GR" sz="2000" dirty="0" err="1"/>
              <a:t>Scaleup</a:t>
            </a:r>
            <a:r>
              <a:rPr lang="el-GR" sz="2000" dirty="0"/>
              <a:t>.</a:t>
            </a:r>
          </a:p>
        </p:txBody>
      </p:sp>
      <p:pic>
        <p:nvPicPr>
          <p:cNvPr id="4" name="Εικόνα 3" descr="Εικόνα που περιέχει στιγμιότυπο οθόνης, κείμενο, γραμματοσειρά&#10;&#10;Περιγραφή που δημιουργήθηκε αυτόματα">
            <a:extLst>
              <a:ext uri="{FF2B5EF4-FFF2-40B4-BE49-F238E27FC236}">
                <a16:creationId xmlns:a16="http://schemas.microsoft.com/office/drawing/2014/main" id="{A67554EA-523C-7336-5ACD-CE61B197CB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31263" y="6285470"/>
            <a:ext cx="2205098" cy="306259"/>
          </a:xfrm>
          <a:prstGeom prst="rect">
            <a:avLst/>
          </a:prstGeom>
          <a:noFill/>
          <a:ln>
            <a:noFill/>
          </a:ln>
        </p:spPr>
      </p:pic>
      <p:pic>
        <p:nvPicPr>
          <p:cNvPr id="5" name="Εικόνα 4">
            <a:extLst>
              <a:ext uri="{FF2B5EF4-FFF2-40B4-BE49-F238E27FC236}">
                <a16:creationId xmlns:a16="http://schemas.microsoft.com/office/drawing/2014/main" id="{D4A5BB7F-7E27-648C-B7CD-F71FA6548FBC}"/>
              </a:ext>
            </a:extLst>
          </p:cNvPr>
          <p:cNvPicPr>
            <a:picLocks noChangeAspect="1"/>
          </p:cNvPicPr>
          <p:nvPr/>
        </p:nvPicPr>
        <p:blipFill>
          <a:blip r:embed="rId3"/>
          <a:stretch>
            <a:fillRect/>
          </a:stretch>
        </p:blipFill>
        <p:spPr>
          <a:xfrm>
            <a:off x="9843581" y="70160"/>
            <a:ext cx="2184117" cy="670777"/>
          </a:xfrm>
          <a:prstGeom prst="rect">
            <a:avLst/>
          </a:prstGeom>
        </p:spPr>
      </p:pic>
      <p:pic>
        <p:nvPicPr>
          <p:cNvPr id="6" name="Εικόνα 186">
            <a:extLst>
              <a:ext uri="{FF2B5EF4-FFF2-40B4-BE49-F238E27FC236}">
                <a16:creationId xmlns:a16="http://schemas.microsoft.com/office/drawing/2014/main" id="{61001A33-57BD-93D8-3483-D22422256D18}"/>
              </a:ext>
            </a:extLst>
          </p:cNvPr>
          <p:cNvPicPr>
            <a:picLocks noChangeAspect="1"/>
          </p:cNvPicPr>
          <p:nvPr/>
        </p:nvPicPr>
        <p:blipFill>
          <a:blip r:embed="rId4">
            <a:extLst>
              <a:ext uri="{28A0092B-C50C-407E-A947-70E740481C1C}">
                <a14:useLocalDpi xmlns:a14="http://schemas.microsoft.com/office/drawing/2010/main" val="0"/>
              </a:ext>
            </a:extLst>
          </a:blip>
          <a:srcRect l="-11" t="-18" r="-11" b="-18"/>
          <a:stretch>
            <a:fillRect/>
          </a:stretch>
        </p:blipFill>
        <p:spPr bwMode="auto">
          <a:xfrm>
            <a:off x="2549225" y="6344269"/>
            <a:ext cx="800100" cy="476250"/>
          </a:xfrm>
          <a:prstGeom prst="rect">
            <a:avLst/>
          </a:prstGeom>
          <a:solidFill>
            <a:srgbClr val="FFFFFF"/>
          </a:solidFill>
          <a:ln>
            <a:noFill/>
          </a:ln>
        </p:spPr>
      </p:pic>
      <p:pic>
        <p:nvPicPr>
          <p:cNvPr id="7" name="Picture 3" descr="eu_logo">
            <a:extLst>
              <a:ext uri="{FF2B5EF4-FFF2-40B4-BE49-F238E27FC236}">
                <a16:creationId xmlns:a16="http://schemas.microsoft.com/office/drawing/2014/main" id="{7C5007FF-BD6A-02A4-5FB8-D6866CF207B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8052" y="6344269"/>
            <a:ext cx="704850" cy="457200"/>
          </a:xfrm>
          <a:prstGeom prst="rect">
            <a:avLst/>
          </a:prstGeom>
          <a:noFill/>
          <a:ln>
            <a:noFill/>
          </a:ln>
        </p:spPr>
      </p:pic>
      <p:pic>
        <p:nvPicPr>
          <p:cNvPr id="8" name="Picture 4">
            <a:extLst>
              <a:ext uri="{FF2B5EF4-FFF2-40B4-BE49-F238E27FC236}">
                <a16:creationId xmlns:a16="http://schemas.microsoft.com/office/drawing/2014/main" id="{625311E7-A8A0-71CE-2181-E1856150542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07690" y="6210919"/>
            <a:ext cx="640080" cy="609600"/>
          </a:xfrm>
          <a:prstGeom prst="rect">
            <a:avLst/>
          </a:prstGeom>
          <a:noFill/>
        </p:spPr>
      </p:pic>
      <p:pic>
        <p:nvPicPr>
          <p:cNvPr id="9" name="Εικόνα 10">
            <a:extLst>
              <a:ext uri="{FF2B5EF4-FFF2-40B4-BE49-F238E27FC236}">
                <a16:creationId xmlns:a16="http://schemas.microsoft.com/office/drawing/2014/main" id="{79FC0237-EBA8-AE19-8A93-2E81D26A6EF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58366" y="6320698"/>
            <a:ext cx="1200785" cy="457200"/>
          </a:xfrm>
          <a:prstGeom prst="rect">
            <a:avLst/>
          </a:prstGeom>
        </p:spPr>
      </p:pic>
    </p:spTree>
    <p:extLst>
      <p:ext uri="{BB962C8B-B14F-4D97-AF65-F5344CB8AC3E}">
        <p14:creationId xmlns:p14="http://schemas.microsoft.com/office/powerpoint/2010/main" val="300492388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1533</Words>
  <Application>Microsoft Office PowerPoint</Application>
  <PresentationFormat>Ευρεία οθόνη</PresentationFormat>
  <Paragraphs>122</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Courier New</vt:lpstr>
      <vt:lpstr>Θέμα του Office</vt:lpstr>
      <vt:lpstr>Επιχειρηματικές Ευκαιρίες: Ανάλυση Παραγόντων &amp; Προοπτικών για την Ανάπτυξη των Start-ups</vt:lpstr>
      <vt:lpstr>Νεοφυείς Επιχειρήσεις</vt:lpstr>
      <vt:lpstr>Βασικά Εργαλεία Νεοφυών Επιχειρήσεων</vt:lpstr>
      <vt:lpstr>Πηγές χρηματοδότησης</vt:lpstr>
      <vt:lpstr>Μορφές χρηματοδότησης</vt:lpstr>
      <vt:lpstr>Μορφές εργαλείων χρηματοδότησης</vt:lpstr>
      <vt:lpstr>Μορφές εργαλείων χρηματοδότησης</vt:lpstr>
      <vt:lpstr>Δομή/Στάδια χρηματοδότησης – Development</vt:lpstr>
      <vt:lpstr>Δομή/Στάδια χρηματοδότησης - Operation</vt:lpstr>
      <vt:lpstr>Βασικοί Παράγοντες Επιτυχίας</vt:lpstr>
      <vt:lpstr>Βασικοί Παράγοντες Επιτυχίας</vt:lpstr>
      <vt:lpstr>Περιβάλλοντα για start-ups - Elevate Greece </vt:lpstr>
      <vt:lpstr>Περιβάλλοντα για start-ups - Elevate Greece </vt:lpstr>
      <vt:lpstr>Χρηματοδοτικά Εργαλεία για start-ups</vt:lpstr>
      <vt:lpstr>Χρηματοδοτικά Εργαλεία για  Νέες / Υπό σύσταση Επιχειρήσεις</vt:lpstr>
      <vt:lpstr>Τρέχοντα Χρηματοδοτικά Εργαλεία για υφιστάμενες επιχειρήσεις </vt:lpstr>
      <vt:lpstr>Χρήσιμα Links</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Επιχειρηματικές Ευκαιρίες: Ανάλυση Παραγόντων &amp; Προοπτικών για την Ανάπτυξη των Start-ups</dc:title>
  <dc:creator>Katerina Liakou</dc:creator>
  <cp:lastModifiedBy>User</cp:lastModifiedBy>
  <cp:revision>11</cp:revision>
  <dcterms:created xsi:type="dcterms:W3CDTF">2023-06-27T07:14:25Z</dcterms:created>
  <dcterms:modified xsi:type="dcterms:W3CDTF">2023-06-28T09:12:25Z</dcterms:modified>
</cp:coreProperties>
</file>