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6" r:id="rId4"/>
    <p:sldId id="273" r:id="rId5"/>
    <p:sldId id="271" r:id="rId6"/>
    <p:sldId id="274" r:id="rId7"/>
    <p:sldId id="275" r:id="rId8"/>
    <p:sldId id="277" r:id="rId9"/>
    <p:sldId id="276" r:id="rId10"/>
    <p:sldId id="267" r:id="rId11"/>
    <p:sldId id="265" r:id="rId12"/>
    <p:sldId id="261" r:id="rId13"/>
    <p:sldId id="279" r:id="rId14"/>
    <p:sldId id="264" r:id="rId15"/>
    <p:sldId id="280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53320-0AA6-4584-BD68-A8155B57631B}" type="doc">
      <dgm:prSet loTypeId="urn:microsoft.com/office/officeart/2005/8/layout/cycle5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274913DC-296F-4724-86EC-8E5473F672A9}">
      <dgm:prSet phldrT="[Κείμενο]"/>
      <dgm:spPr/>
      <dgm:t>
        <a:bodyPr/>
        <a:lstStyle/>
        <a:p>
          <a:r>
            <a:rPr lang="el-GR" dirty="0"/>
            <a:t>Νεοφυείς επιχειρήσεις</a:t>
          </a:r>
        </a:p>
      </dgm:t>
    </dgm:pt>
    <dgm:pt modelId="{061B4190-4054-43A7-8DE2-AD6CF58B13D1}" type="parTrans" cxnId="{17867F88-32D8-4BC6-83C9-719BFC7AF4F0}">
      <dgm:prSet/>
      <dgm:spPr/>
      <dgm:t>
        <a:bodyPr/>
        <a:lstStyle/>
        <a:p>
          <a:endParaRPr lang="el-GR"/>
        </a:p>
      </dgm:t>
    </dgm:pt>
    <dgm:pt modelId="{5C2E88F1-4EA0-47DF-94A4-C1F6C6891760}" type="sibTrans" cxnId="{17867F88-32D8-4BC6-83C9-719BFC7AF4F0}">
      <dgm:prSet/>
      <dgm:spPr/>
      <dgm:t>
        <a:bodyPr/>
        <a:lstStyle/>
        <a:p>
          <a:endParaRPr lang="el-GR"/>
        </a:p>
      </dgm:t>
    </dgm:pt>
    <dgm:pt modelId="{5C0C304A-AD27-4FDC-BACE-57A23C1FC8A0}">
      <dgm:prSet phldrT="[Κείμενο]"/>
      <dgm:spPr/>
      <dgm:t>
        <a:bodyPr/>
        <a:lstStyle/>
        <a:p>
          <a:r>
            <a:rPr lang="el-GR" dirty="0"/>
            <a:t>Ευκαιρίες</a:t>
          </a:r>
        </a:p>
      </dgm:t>
    </dgm:pt>
    <dgm:pt modelId="{D4DD327B-9215-48D1-AC51-9C17C1BB3901}" type="parTrans" cxnId="{06A405E9-F754-489F-B52D-989CCEF0B2F9}">
      <dgm:prSet/>
      <dgm:spPr/>
      <dgm:t>
        <a:bodyPr/>
        <a:lstStyle/>
        <a:p>
          <a:endParaRPr lang="el-GR"/>
        </a:p>
      </dgm:t>
    </dgm:pt>
    <dgm:pt modelId="{5099F6A3-6341-4FF4-9562-C8653DAB885D}" type="sibTrans" cxnId="{06A405E9-F754-489F-B52D-989CCEF0B2F9}">
      <dgm:prSet/>
      <dgm:spPr/>
      <dgm:t>
        <a:bodyPr/>
        <a:lstStyle/>
        <a:p>
          <a:endParaRPr lang="el-GR"/>
        </a:p>
      </dgm:t>
    </dgm:pt>
    <dgm:pt modelId="{559F45EC-B494-4918-B36C-C560370A4336}">
      <dgm:prSet phldrT="[Κείμενο]"/>
      <dgm:spPr/>
      <dgm:t>
        <a:bodyPr/>
        <a:lstStyle/>
        <a:p>
          <a:r>
            <a:rPr lang="el-GR" dirty="0"/>
            <a:t>Κίνδυνοι</a:t>
          </a:r>
        </a:p>
      </dgm:t>
    </dgm:pt>
    <dgm:pt modelId="{C0ACEB29-F99D-48F9-9AB5-7A76165E6A74}" type="parTrans" cxnId="{A475CF8B-D955-498E-84FA-883BE208A395}">
      <dgm:prSet/>
      <dgm:spPr/>
      <dgm:t>
        <a:bodyPr/>
        <a:lstStyle/>
        <a:p>
          <a:endParaRPr lang="el-GR"/>
        </a:p>
      </dgm:t>
    </dgm:pt>
    <dgm:pt modelId="{7CCB5700-C4BB-4F6E-8B05-C46EBE5EF9DE}" type="sibTrans" cxnId="{A475CF8B-D955-498E-84FA-883BE208A395}">
      <dgm:prSet/>
      <dgm:spPr/>
      <dgm:t>
        <a:bodyPr/>
        <a:lstStyle/>
        <a:p>
          <a:endParaRPr lang="el-GR"/>
        </a:p>
      </dgm:t>
    </dgm:pt>
    <dgm:pt modelId="{85E18EA4-1473-4D66-BE27-563244FF5E97}" type="pres">
      <dgm:prSet presAssocID="{2FB53320-0AA6-4584-BD68-A8155B57631B}" presName="cycle" presStyleCnt="0">
        <dgm:presLayoutVars>
          <dgm:dir/>
          <dgm:resizeHandles val="exact"/>
        </dgm:presLayoutVars>
      </dgm:prSet>
      <dgm:spPr/>
    </dgm:pt>
    <dgm:pt modelId="{C65ABAA2-07D4-4C1E-B81A-BF069FE63ADA}" type="pres">
      <dgm:prSet presAssocID="{274913DC-296F-4724-86EC-8E5473F672A9}" presName="node" presStyleLbl="node1" presStyleIdx="0" presStyleCnt="3">
        <dgm:presLayoutVars>
          <dgm:bulletEnabled val="1"/>
        </dgm:presLayoutVars>
      </dgm:prSet>
      <dgm:spPr/>
    </dgm:pt>
    <dgm:pt modelId="{2B018669-0CD5-4B38-AAE5-DD7961E23F4D}" type="pres">
      <dgm:prSet presAssocID="{274913DC-296F-4724-86EC-8E5473F672A9}" presName="spNode" presStyleCnt="0"/>
      <dgm:spPr/>
    </dgm:pt>
    <dgm:pt modelId="{7F150A0A-5B02-489F-A846-F15E236D2420}" type="pres">
      <dgm:prSet presAssocID="{5C2E88F1-4EA0-47DF-94A4-C1F6C6891760}" presName="sibTrans" presStyleLbl="sibTrans1D1" presStyleIdx="0" presStyleCnt="3"/>
      <dgm:spPr/>
    </dgm:pt>
    <dgm:pt modelId="{BCD81B40-834C-4989-A584-D8D2DDFF0970}" type="pres">
      <dgm:prSet presAssocID="{5C0C304A-AD27-4FDC-BACE-57A23C1FC8A0}" presName="node" presStyleLbl="node1" presStyleIdx="1" presStyleCnt="3">
        <dgm:presLayoutVars>
          <dgm:bulletEnabled val="1"/>
        </dgm:presLayoutVars>
      </dgm:prSet>
      <dgm:spPr/>
    </dgm:pt>
    <dgm:pt modelId="{DB63D8BB-C1DA-41DF-9D31-532CE6ABC939}" type="pres">
      <dgm:prSet presAssocID="{5C0C304A-AD27-4FDC-BACE-57A23C1FC8A0}" presName="spNode" presStyleCnt="0"/>
      <dgm:spPr/>
    </dgm:pt>
    <dgm:pt modelId="{A5577CDA-357D-4766-AFD2-8A8230E96508}" type="pres">
      <dgm:prSet presAssocID="{5099F6A3-6341-4FF4-9562-C8653DAB885D}" presName="sibTrans" presStyleLbl="sibTrans1D1" presStyleIdx="1" presStyleCnt="3"/>
      <dgm:spPr/>
    </dgm:pt>
    <dgm:pt modelId="{6DA25CC2-9A01-42C2-A797-4A74D0F05765}" type="pres">
      <dgm:prSet presAssocID="{559F45EC-B494-4918-B36C-C560370A4336}" presName="node" presStyleLbl="node1" presStyleIdx="2" presStyleCnt="3">
        <dgm:presLayoutVars>
          <dgm:bulletEnabled val="1"/>
        </dgm:presLayoutVars>
      </dgm:prSet>
      <dgm:spPr/>
    </dgm:pt>
    <dgm:pt modelId="{A0A366C8-93BF-4414-8B7F-3420E59D9D25}" type="pres">
      <dgm:prSet presAssocID="{559F45EC-B494-4918-B36C-C560370A4336}" presName="spNode" presStyleCnt="0"/>
      <dgm:spPr/>
    </dgm:pt>
    <dgm:pt modelId="{994072BB-B435-41D3-BE67-53F6FBA654D5}" type="pres">
      <dgm:prSet presAssocID="{7CCB5700-C4BB-4F6E-8B05-C46EBE5EF9DE}" presName="sibTrans" presStyleLbl="sibTrans1D1" presStyleIdx="2" presStyleCnt="3"/>
      <dgm:spPr/>
    </dgm:pt>
  </dgm:ptLst>
  <dgm:cxnLst>
    <dgm:cxn modelId="{CF6F9410-6E1C-46DF-AC24-E5242462BD8B}" type="presOf" srcId="{5C2E88F1-4EA0-47DF-94A4-C1F6C6891760}" destId="{7F150A0A-5B02-489F-A846-F15E236D2420}" srcOrd="0" destOrd="0" presId="urn:microsoft.com/office/officeart/2005/8/layout/cycle5"/>
    <dgm:cxn modelId="{7471015F-5C85-41C2-B466-D6ACA9B0F9E7}" type="presOf" srcId="{5099F6A3-6341-4FF4-9562-C8653DAB885D}" destId="{A5577CDA-357D-4766-AFD2-8A8230E96508}" srcOrd="0" destOrd="0" presId="urn:microsoft.com/office/officeart/2005/8/layout/cycle5"/>
    <dgm:cxn modelId="{FF0DFB7E-CB22-41F5-B76A-BA6CA519354E}" type="presOf" srcId="{274913DC-296F-4724-86EC-8E5473F672A9}" destId="{C65ABAA2-07D4-4C1E-B81A-BF069FE63ADA}" srcOrd="0" destOrd="0" presId="urn:microsoft.com/office/officeart/2005/8/layout/cycle5"/>
    <dgm:cxn modelId="{17867F88-32D8-4BC6-83C9-719BFC7AF4F0}" srcId="{2FB53320-0AA6-4584-BD68-A8155B57631B}" destId="{274913DC-296F-4724-86EC-8E5473F672A9}" srcOrd="0" destOrd="0" parTransId="{061B4190-4054-43A7-8DE2-AD6CF58B13D1}" sibTransId="{5C2E88F1-4EA0-47DF-94A4-C1F6C6891760}"/>
    <dgm:cxn modelId="{A475CF8B-D955-498E-84FA-883BE208A395}" srcId="{2FB53320-0AA6-4584-BD68-A8155B57631B}" destId="{559F45EC-B494-4918-B36C-C560370A4336}" srcOrd="2" destOrd="0" parTransId="{C0ACEB29-F99D-48F9-9AB5-7A76165E6A74}" sibTransId="{7CCB5700-C4BB-4F6E-8B05-C46EBE5EF9DE}"/>
    <dgm:cxn modelId="{021E86AE-C5C8-4F88-AE6F-057358FD5D9D}" type="presOf" srcId="{559F45EC-B494-4918-B36C-C560370A4336}" destId="{6DA25CC2-9A01-42C2-A797-4A74D0F05765}" srcOrd="0" destOrd="0" presId="urn:microsoft.com/office/officeart/2005/8/layout/cycle5"/>
    <dgm:cxn modelId="{9C31D7AE-0694-4C92-AB9B-D38A545EE6BE}" type="presOf" srcId="{7CCB5700-C4BB-4F6E-8B05-C46EBE5EF9DE}" destId="{994072BB-B435-41D3-BE67-53F6FBA654D5}" srcOrd="0" destOrd="0" presId="urn:microsoft.com/office/officeart/2005/8/layout/cycle5"/>
    <dgm:cxn modelId="{FF5A3FAF-6072-490E-A6E5-3B719EDBDFB9}" type="presOf" srcId="{5C0C304A-AD27-4FDC-BACE-57A23C1FC8A0}" destId="{BCD81B40-834C-4989-A584-D8D2DDFF0970}" srcOrd="0" destOrd="0" presId="urn:microsoft.com/office/officeart/2005/8/layout/cycle5"/>
    <dgm:cxn modelId="{06A405E9-F754-489F-B52D-989CCEF0B2F9}" srcId="{2FB53320-0AA6-4584-BD68-A8155B57631B}" destId="{5C0C304A-AD27-4FDC-BACE-57A23C1FC8A0}" srcOrd="1" destOrd="0" parTransId="{D4DD327B-9215-48D1-AC51-9C17C1BB3901}" sibTransId="{5099F6A3-6341-4FF4-9562-C8653DAB885D}"/>
    <dgm:cxn modelId="{27BE7DF9-2197-4D61-8F2F-B307D144ECF5}" type="presOf" srcId="{2FB53320-0AA6-4584-BD68-A8155B57631B}" destId="{85E18EA4-1473-4D66-BE27-563244FF5E97}" srcOrd="0" destOrd="0" presId="urn:microsoft.com/office/officeart/2005/8/layout/cycle5"/>
    <dgm:cxn modelId="{58020376-1973-4A2F-A0EA-AB25F60D7694}" type="presParOf" srcId="{85E18EA4-1473-4D66-BE27-563244FF5E97}" destId="{C65ABAA2-07D4-4C1E-B81A-BF069FE63ADA}" srcOrd="0" destOrd="0" presId="urn:microsoft.com/office/officeart/2005/8/layout/cycle5"/>
    <dgm:cxn modelId="{883E7832-CD25-4B07-B05C-DA2D4A0152DC}" type="presParOf" srcId="{85E18EA4-1473-4D66-BE27-563244FF5E97}" destId="{2B018669-0CD5-4B38-AAE5-DD7961E23F4D}" srcOrd="1" destOrd="0" presId="urn:microsoft.com/office/officeart/2005/8/layout/cycle5"/>
    <dgm:cxn modelId="{A2F9387E-2074-4084-B628-E41BFEFCD654}" type="presParOf" srcId="{85E18EA4-1473-4D66-BE27-563244FF5E97}" destId="{7F150A0A-5B02-489F-A846-F15E236D2420}" srcOrd="2" destOrd="0" presId="urn:microsoft.com/office/officeart/2005/8/layout/cycle5"/>
    <dgm:cxn modelId="{850664F0-406C-4AE1-83E1-D77B64A0C818}" type="presParOf" srcId="{85E18EA4-1473-4D66-BE27-563244FF5E97}" destId="{BCD81B40-834C-4989-A584-D8D2DDFF0970}" srcOrd="3" destOrd="0" presId="urn:microsoft.com/office/officeart/2005/8/layout/cycle5"/>
    <dgm:cxn modelId="{EC66B6D0-C27C-4C93-9C84-B738EA0CABDE}" type="presParOf" srcId="{85E18EA4-1473-4D66-BE27-563244FF5E97}" destId="{DB63D8BB-C1DA-41DF-9D31-532CE6ABC939}" srcOrd="4" destOrd="0" presId="urn:microsoft.com/office/officeart/2005/8/layout/cycle5"/>
    <dgm:cxn modelId="{72A433CF-60A9-4D63-BB9B-3A065542CB50}" type="presParOf" srcId="{85E18EA4-1473-4D66-BE27-563244FF5E97}" destId="{A5577CDA-357D-4766-AFD2-8A8230E96508}" srcOrd="5" destOrd="0" presId="urn:microsoft.com/office/officeart/2005/8/layout/cycle5"/>
    <dgm:cxn modelId="{502F33B7-CCD6-4262-8723-3510748FCFA7}" type="presParOf" srcId="{85E18EA4-1473-4D66-BE27-563244FF5E97}" destId="{6DA25CC2-9A01-42C2-A797-4A74D0F05765}" srcOrd="6" destOrd="0" presId="urn:microsoft.com/office/officeart/2005/8/layout/cycle5"/>
    <dgm:cxn modelId="{57016AB1-BA22-4AE2-8BB0-33595096FA1A}" type="presParOf" srcId="{85E18EA4-1473-4D66-BE27-563244FF5E97}" destId="{A0A366C8-93BF-4414-8B7F-3420E59D9D25}" srcOrd="7" destOrd="0" presId="urn:microsoft.com/office/officeart/2005/8/layout/cycle5"/>
    <dgm:cxn modelId="{ECCD5D8C-3777-4508-AF25-02960F62F997}" type="presParOf" srcId="{85E18EA4-1473-4D66-BE27-563244FF5E97}" destId="{994072BB-B435-41D3-BE67-53F6FBA654D5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ABAA2-07D4-4C1E-B81A-BF069FE63ADA}">
      <dsp:nvSpPr>
        <dsp:cNvPr id="0" name=""/>
        <dsp:cNvSpPr/>
      </dsp:nvSpPr>
      <dsp:spPr>
        <a:xfrm>
          <a:off x="2608618" y="1592"/>
          <a:ext cx="1973140" cy="1282541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Νεοφυείς επιχειρήσεις</a:t>
          </a:r>
        </a:p>
      </dsp:txBody>
      <dsp:txXfrm>
        <a:off x="2671226" y="64200"/>
        <a:ext cx="1847924" cy="1157325"/>
      </dsp:txXfrm>
    </dsp:sp>
    <dsp:sp modelId="{7F150A0A-5B02-489F-A846-F15E236D2420}">
      <dsp:nvSpPr>
        <dsp:cNvPr id="0" name=""/>
        <dsp:cNvSpPr/>
      </dsp:nvSpPr>
      <dsp:spPr>
        <a:xfrm>
          <a:off x="1883214" y="642862"/>
          <a:ext cx="3423948" cy="3423948"/>
        </a:xfrm>
        <a:custGeom>
          <a:avLst/>
          <a:gdLst/>
          <a:ahLst/>
          <a:cxnLst/>
          <a:rect l="0" t="0" r="0" b="0"/>
          <a:pathLst>
            <a:path>
              <a:moveTo>
                <a:pt x="2963943" y="544314"/>
              </a:moveTo>
              <a:arcTo wR="1711974" hR="1711974" stAng="19019736" swAng="2304173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81B40-834C-4989-A584-D8D2DDFF0970}">
      <dsp:nvSpPr>
        <dsp:cNvPr id="0" name=""/>
        <dsp:cNvSpPr/>
      </dsp:nvSpPr>
      <dsp:spPr>
        <a:xfrm>
          <a:off x="4091231" y="2569553"/>
          <a:ext cx="1973140" cy="1282541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Ευκαιρίες</a:t>
          </a:r>
        </a:p>
      </dsp:txBody>
      <dsp:txXfrm>
        <a:off x="4153839" y="2632161"/>
        <a:ext cx="1847924" cy="1157325"/>
      </dsp:txXfrm>
    </dsp:sp>
    <dsp:sp modelId="{A5577CDA-357D-4766-AFD2-8A8230E96508}">
      <dsp:nvSpPr>
        <dsp:cNvPr id="0" name=""/>
        <dsp:cNvSpPr/>
      </dsp:nvSpPr>
      <dsp:spPr>
        <a:xfrm>
          <a:off x="1883214" y="642862"/>
          <a:ext cx="3423948" cy="3423948"/>
        </a:xfrm>
        <a:custGeom>
          <a:avLst/>
          <a:gdLst/>
          <a:ahLst/>
          <a:cxnLst/>
          <a:rect l="0" t="0" r="0" b="0"/>
          <a:pathLst>
            <a:path>
              <a:moveTo>
                <a:pt x="2237934" y="3341152"/>
              </a:moveTo>
              <a:arcTo wR="1711974" hR="1711974" stAng="4326476" swAng="2147047"/>
            </a:path>
          </a:pathLst>
        </a:custGeom>
        <a:noFill/>
        <a:ln w="6350" cap="flat" cmpd="sng" algn="ctr">
          <a:solidFill>
            <a:schemeClr val="accent1">
              <a:shade val="90000"/>
              <a:hueOff val="233943"/>
              <a:satOff val="-2143"/>
              <a:lumOff val="1850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25CC2-9A01-42C2-A797-4A74D0F05765}">
      <dsp:nvSpPr>
        <dsp:cNvPr id="0" name=""/>
        <dsp:cNvSpPr/>
      </dsp:nvSpPr>
      <dsp:spPr>
        <a:xfrm>
          <a:off x="1126005" y="2569553"/>
          <a:ext cx="1973140" cy="1282541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Κίνδυνοι</a:t>
          </a:r>
        </a:p>
      </dsp:txBody>
      <dsp:txXfrm>
        <a:off x="1188613" y="2632161"/>
        <a:ext cx="1847924" cy="1157325"/>
      </dsp:txXfrm>
    </dsp:sp>
    <dsp:sp modelId="{994072BB-B435-41D3-BE67-53F6FBA654D5}">
      <dsp:nvSpPr>
        <dsp:cNvPr id="0" name=""/>
        <dsp:cNvSpPr/>
      </dsp:nvSpPr>
      <dsp:spPr>
        <a:xfrm>
          <a:off x="1883214" y="642862"/>
          <a:ext cx="3423948" cy="3423948"/>
        </a:xfrm>
        <a:custGeom>
          <a:avLst/>
          <a:gdLst/>
          <a:ahLst/>
          <a:cxnLst/>
          <a:rect l="0" t="0" r="0" b="0"/>
          <a:pathLst>
            <a:path>
              <a:moveTo>
                <a:pt x="5518" y="1574630"/>
              </a:moveTo>
              <a:arcTo wR="1711974" hR="1711974" stAng="11076091" swAng="2304173"/>
            </a:path>
          </a:pathLst>
        </a:custGeom>
        <a:noFill/>
        <a:ln w="6350" cap="flat" cmpd="sng" algn="ctr">
          <a:solidFill>
            <a:schemeClr val="accent1">
              <a:shade val="90000"/>
              <a:hueOff val="233943"/>
              <a:satOff val="-2143"/>
              <a:lumOff val="1850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1227-83CC-0CAF-F38C-C0A6A7C77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1B6A3-868C-0566-1988-15B339A57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3D43-AFDA-DFF7-2C4C-2D8D677C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B0C41-3874-7B06-A14D-4D967BB1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32042-5C5C-F2E1-C3D9-1A44AA34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526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02A9-2135-4A6A-9C7D-EADEB22D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7D7EC-F690-46D3-C56B-A8E2E4990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398C8-E715-5023-E0B0-EDACE657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0628B-AE09-0AE8-8FF1-E14E75AF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EFF2D-70CF-372C-6C36-809C6937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81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88828-17B7-C4A0-E87A-418F7E470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F11F9-2F67-9D6E-F632-6F27FDEDF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E3250-2DC8-3AE7-11C7-E6D9BA54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54E16-E59C-86FF-9ED4-C38E2B28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5877-CB94-3A1E-926C-496F0960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364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775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26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964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890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806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097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507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80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6E6E-FEF9-1F70-6E77-B7F40F72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DF384-434A-ECC0-203E-A6F28EE83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2B229-DDB7-156B-4C62-D109A814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49CFE-4997-1F29-8C9A-3FD1E342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951A7-369C-AEA5-36BB-1F52DB6D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848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913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174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58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32809-5F82-F91E-37B0-58C83E21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799B0-680E-A657-FB43-6DFB2CC83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E97F-77A2-E62B-E167-C9A8E945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1FA03-6B34-4866-D16B-FD59BE2F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D2E3E-2B22-CE25-28FA-226F6A6F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35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8616-C98A-4A30-BA16-7CA5759C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279CD-743B-3B90-109E-241EA02AD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EF5E0-37D4-B388-21A0-EC868EF77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CF51A-6F6A-BF3E-4C69-B58A0B59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321BB-C58B-0899-1F3D-1E04DDE0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71E1A-EB42-3525-791B-35C17FD5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534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8AFA6-1A88-E48D-DB36-CDC477A2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1B54D-90DB-27CC-B21A-491B5A4F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702FF-35BA-FCB6-24A5-0FA91323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520F3-04E5-5ECE-65A7-53D4ECC94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CF9A27-066B-9005-CF89-EF1DBE8EA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0F6E5-BBA9-235A-A661-6F78D019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5B669-9FB0-F4F6-126A-28F62B4A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FA257-43F5-DA79-E90B-AE95B395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83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7B7C-029F-BF86-A715-692E6703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B372D-8F36-2C3D-B3CC-65BD9031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7B94E-ECC6-8F40-2B7F-6C7C747D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A7EBA-95F7-564C-6D9F-7A780C51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08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2F9CC-DAFF-C05F-C394-57F8DF1B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F7353-FBF6-87B1-B3BD-4747CF78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77F85-9BCA-55F4-329B-683716A3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00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A6FD6-D4ED-538F-BE20-B46AFBAA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1CA84-22AB-DF02-E338-41D856BA3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DE021-870B-2ABE-34A0-826903C52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776FB-241A-02D3-746A-7B176699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25A79-2979-8C1F-96C6-EB7EDA2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1C641-62EC-A0B7-ED4B-BEF7FC8A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644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788B5-A56B-67DB-D10D-98674693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481E2-7CCA-AAB4-E815-3EB7DD148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CCD1C-A149-04C5-8657-0CC24190E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552E1-611F-D697-D240-6DE2705D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AA7DF-EF00-7280-1FDB-B412C3DA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E54CE-E361-BCF4-46E9-397A2D86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57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C51B0-A681-B701-2005-57C454ED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05E6B-E8C0-0C74-2792-7EFCACFD9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046F6-2647-549A-62B4-61BF7B197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2ABE-A0CE-4EF9-BCF7-7E86AB99518F}" type="datetimeFigureOut">
              <a:rPr lang="el-GR" smtClean="0"/>
              <a:t>28/6/2023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A31F-59BE-E289-2872-6EE4B579D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FB295-F364-9C97-9408-11F256C9B4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3808-4E45-4764-A21B-3A26F3B6AE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49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30F4B-4623-4AB2-B638-643B0C87EA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28/6/2023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CDAA2-20C9-4471-BBA1-CC5B6861607E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0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/>
          <p:cNvSpPr>
            <a:spLocks noGrp="1"/>
          </p:cNvSpPr>
          <p:nvPr>
            <p:ph type="ctrTitle"/>
          </p:nvPr>
        </p:nvSpPr>
        <p:spPr>
          <a:xfrm>
            <a:off x="796706" y="4331369"/>
            <a:ext cx="11010284" cy="86821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"StartUps</a:t>
            </a:r>
            <a:r>
              <a:rPr lang="el-GR" sz="4000" b="1" dirty="0">
                <a:solidFill>
                  <a:srgbClr val="002060"/>
                </a:solidFill>
              </a:rPr>
              <a:t> και Τεχνητή Νοημοσύνη (</a:t>
            </a:r>
            <a:r>
              <a:rPr lang="en-US" sz="4000" b="1" dirty="0">
                <a:solidFill>
                  <a:srgbClr val="002060"/>
                </a:solidFill>
              </a:rPr>
              <a:t>AI)</a:t>
            </a:r>
            <a:r>
              <a:rPr lang="el-GR" sz="4000" b="1" dirty="0">
                <a:solidFill>
                  <a:srgbClr val="002060"/>
                </a:solidFill>
              </a:rPr>
              <a:t>: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l-GR" sz="4000" b="1" dirty="0">
                <a:solidFill>
                  <a:srgbClr val="002060"/>
                </a:solidFill>
              </a:rPr>
              <a:t>Ευκαιρίες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l-GR" sz="4000" b="1" dirty="0">
                <a:solidFill>
                  <a:srgbClr val="002060"/>
                </a:solidFill>
              </a:rPr>
              <a:t>και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l-GR" sz="4000" b="1" dirty="0">
                <a:solidFill>
                  <a:srgbClr val="002060"/>
                </a:solidFill>
              </a:rPr>
              <a:t>Κίνδυνοι“</a:t>
            </a:r>
            <a:br>
              <a:rPr lang="en-US" sz="4000" dirty="0">
                <a:solidFill>
                  <a:srgbClr val="002060"/>
                </a:solidFill>
              </a:rPr>
            </a:br>
            <a:br>
              <a:rPr lang="en-US" sz="4000" dirty="0">
                <a:solidFill>
                  <a:srgbClr val="002060"/>
                </a:solidFill>
              </a:rPr>
            </a:br>
            <a:r>
              <a:rPr lang="el-GR" sz="4000" dirty="0">
                <a:solidFill>
                  <a:srgbClr val="002060"/>
                </a:solidFill>
              </a:rPr>
              <a:t>Ντάνιελ Στρέζα </a:t>
            </a:r>
            <a:br>
              <a:rPr lang="el-GR" sz="4000" dirty="0">
                <a:solidFill>
                  <a:srgbClr val="002060"/>
                </a:solidFill>
              </a:rPr>
            </a:br>
            <a:r>
              <a:rPr lang="el-GR" sz="2800" i="1" dirty="0">
                <a:solidFill>
                  <a:srgbClr val="002060"/>
                </a:solidFill>
              </a:rPr>
              <a:t>Σύμβουλος Επιχειρηματικότητας και Καινοτομίας,</a:t>
            </a:r>
            <a:br>
              <a:rPr lang="el-GR" sz="2800" i="1" dirty="0">
                <a:solidFill>
                  <a:srgbClr val="002060"/>
                </a:solidFill>
              </a:rPr>
            </a:br>
            <a:r>
              <a:rPr lang="el-GR" sz="2800" i="1" dirty="0">
                <a:solidFill>
                  <a:srgbClr val="002060"/>
                </a:solidFill>
              </a:rPr>
              <a:t>Υποψήφιος Διδάκτωρ ΟΠΑ</a:t>
            </a:r>
          </a:p>
        </p:txBody>
      </p:sp>
      <p:pic>
        <p:nvPicPr>
          <p:cNvPr id="1026" name="Picture 2" descr="https://innovation.start-ups.gr/wp-content/uploads/2022/07/logo7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85" y="360704"/>
            <a:ext cx="24193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nnovation.start-ups.gr/wp-content/uploads/2022/06/image-600x258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688" y="187893"/>
            <a:ext cx="2218934" cy="95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47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C7E8AA6A-F42F-830E-906C-8FBE7FA4F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972" y="1417347"/>
            <a:ext cx="8654142" cy="522416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2383971" y="312874"/>
            <a:ext cx="713014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/>
              <a:t>Η ανοδική πορεία των χρηματοδοτικών ευκαιριών για </a:t>
            </a:r>
            <a:r>
              <a:rPr lang="en-US" sz="3200" dirty="0"/>
              <a:t>AI Startups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2140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2" y="373834"/>
            <a:ext cx="8149046" cy="1325563"/>
          </a:xfrm>
        </p:spPr>
        <p:txBody>
          <a:bodyPr/>
          <a:lstStyle/>
          <a:p>
            <a:pPr algn="ctr"/>
            <a:r>
              <a:rPr lang="el-GR" dirty="0"/>
              <a:t>Η τεχνητή νοημοσύνη ως πόλος έλξης επενδύσεων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38CF23-5873-F69D-C596-B63D9B9AE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234" y="1811383"/>
            <a:ext cx="7632246" cy="455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2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243" y="1532708"/>
            <a:ext cx="9665426" cy="519112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238793" y="373834"/>
            <a:ext cx="957725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/>
              <a:t>Οι νεοφυείς επιχειρήσεις τεχνητής νοημοσύνης έλαβαν χρηματοδότηση ύψους 89,2 δις δολαρίων από 6.786 επενδυτές VC το 2021, η οποία είναι η υψηλότερη μεταξύ όλων των τεχνολογικών κατηγοριών</a:t>
            </a:r>
          </a:p>
        </p:txBody>
      </p:sp>
    </p:spTree>
    <p:extLst>
      <p:ext uri="{BB962C8B-B14F-4D97-AF65-F5344CB8AC3E}">
        <p14:creationId xmlns:p14="http://schemas.microsoft.com/office/powerpoint/2010/main" val="449140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>
            <a:extLst>
              <a:ext uri="{FF2B5EF4-FFF2-40B4-BE49-F238E27FC236}">
                <a16:creationId xmlns:a16="http://schemas.microsoft.com/office/drawing/2014/main" id="{08694330-50EE-C2DF-5137-EB5E6E28C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26" y="661851"/>
            <a:ext cx="10234100" cy="572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7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595847" y="399477"/>
            <a:ext cx="8149046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4000" b="1" dirty="0"/>
              <a:t>Στρατηγική για την αποτελεσματική αξιοποίηση της Τεχνητής Νοημοσύνης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57646" y="2011121"/>
            <a:ext cx="9980023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b="1" dirty="0"/>
              <a:t>Για να μεγιστοποιηθούν τα οφέλη και να ελαχιστοποιηθούν οι απειλές, είναι σημαντικό να αντιμετωπιστούν οι προκλήσεις που σχετίζονται με την τεχνητή νοημοσύνη</a:t>
            </a:r>
            <a:r>
              <a:rPr lang="el-GR" dirty="0"/>
              <a:t>. 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757646" y="2904716"/>
            <a:ext cx="10476411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b="1" dirty="0"/>
              <a:t>Θεσμικό επίπεδο - Οι υπεύθυνοι χάραξης πολιτικής πρέπει να θεσπίσουν κανονισμούς για: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να διασφαλίσουν την ηθική χρήση της τεχνητής νοημοσύνης,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να προωθήσουν τον θεμιτό ανταγωνισμό, και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να παρέχουν υποστήριξη στους εργαζόμενους που επηρεάζονται από διαταραχές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757646" y="4352309"/>
            <a:ext cx="1084217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Startups - </a:t>
            </a:r>
            <a:r>
              <a:rPr lang="el-GR" b="1" dirty="0"/>
              <a:t>Οι νεοφυείς επιχειρήσεις θα πρέπει</a:t>
            </a:r>
            <a:r>
              <a:rPr lang="en-US" b="1" dirty="0"/>
              <a:t>:</a:t>
            </a:r>
            <a:r>
              <a:rPr lang="el-GR" b="1" dirty="0"/>
              <a:t>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να δίνουν προτεραιότητα στην υπεύθυνη ανάπτυξη τεχνητής νοημοσύνης, αντιμετωπίζοντας προβλήματα μεροληψίας και απορρήτου.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συνεργασία μεταξύ νεοφυών επιχειρήσεων τεχνητής νοημοσύνης, καθιερωμένων εταιρειών και κυβερνήσεων μπορεί να ενισχύσει ένα οικοσύστημα που αξιοποιεί τις δυνατότητες της τεχνητής νοημοσύνης ελαχιστοποιώντας παράλληλα τις αρνητικές επιπτώσεις.</a:t>
            </a:r>
          </a:p>
        </p:txBody>
      </p:sp>
    </p:spTree>
    <p:extLst>
      <p:ext uri="{BB962C8B-B14F-4D97-AF65-F5344CB8AC3E}">
        <p14:creationId xmlns:p14="http://schemas.microsoft.com/office/powerpoint/2010/main" val="25461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1649024776"/>
              </p:ext>
            </p:extLst>
          </p:nvPr>
        </p:nvGraphicFramePr>
        <p:xfrm>
          <a:off x="-601256" y="1599233"/>
          <a:ext cx="7190377" cy="4305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2310674" y="444681"/>
            <a:ext cx="7626532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>
                <a:solidFill>
                  <a:schemeClr val="tx2"/>
                </a:solidFill>
              </a:rPr>
              <a:t>Τεχνητή Νοημοσύνη: </a:t>
            </a:r>
            <a:r>
              <a:rPr lang="el-GR" sz="3200" dirty="0">
                <a:solidFill>
                  <a:schemeClr val="tx2"/>
                </a:solidFill>
              </a:rPr>
              <a:t>Κίνδυνος ή Ευκαιρία</a:t>
            </a:r>
            <a:r>
              <a:rPr lang="en-US" sz="3200" dirty="0">
                <a:solidFill>
                  <a:schemeClr val="tx2"/>
                </a:solidFill>
              </a:rPr>
              <a:t>?</a:t>
            </a:r>
            <a:r>
              <a:rPr lang="el-GR" sz="3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Οβάλ 4"/>
          <p:cNvSpPr/>
          <p:nvPr/>
        </p:nvSpPr>
        <p:spPr>
          <a:xfrm>
            <a:off x="2436583" y="3098679"/>
            <a:ext cx="1114697" cy="92310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ΑΙ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7219405" y="3151658"/>
            <a:ext cx="432816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dirty="0"/>
              <a:t>Η τεχνητή νοημοσύνη μπορεί να αποτελέσει για τις νεοφυείς επιχειρήσεις ταυτόχρονα </a:t>
            </a:r>
            <a:r>
              <a:rPr lang="el-GR" b="1" dirty="0"/>
              <a:t>απειλή</a:t>
            </a:r>
            <a:r>
              <a:rPr lang="el-GR" dirty="0"/>
              <a:t> και </a:t>
            </a:r>
            <a:r>
              <a:rPr lang="el-GR" b="1" dirty="0"/>
              <a:t>ευκαιρία</a:t>
            </a:r>
            <a:r>
              <a:rPr lang="el-GR" dirty="0"/>
              <a:t>, ανάλογα με διάφορους παράγοντες και προοπτικές.</a:t>
            </a:r>
          </a:p>
        </p:txBody>
      </p:sp>
      <p:sp>
        <p:nvSpPr>
          <p:cNvPr id="7" name="Δεξί βέλος 6"/>
          <p:cNvSpPr/>
          <p:nvPr/>
        </p:nvSpPr>
        <p:spPr>
          <a:xfrm>
            <a:off x="5729334" y="3328671"/>
            <a:ext cx="980799" cy="846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39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8308" y="2291418"/>
            <a:ext cx="5381898" cy="3139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l-GR" b="1" dirty="0">
                <a:solidFill>
                  <a:prstClr val="white"/>
                </a:solidFill>
              </a:rPr>
              <a:t>Μετατόπιση θέσεων εργασίας         </a:t>
            </a:r>
          </a:p>
          <a:p>
            <a:pPr lvl="0" algn="ctr"/>
            <a:r>
              <a:rPr lang="el-GR" b="1" dirty="0">
                <a:solidFill>
                  <a:prstClr val="white"/>
                </a:solidFill>
              </a:rPr>
              <a:t> (Job Displacement)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Ανισορροπία στην αγορά</a:t>
            </a:r>
            <a:r>
              <a:rPr kumimoji="0" lang="el-GR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εργασίας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l-GR" dirty="0">
              <a:solidFill>
                <a:prstClr val="whit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dirty="0">
                <a:solidFill>
                  <a:prstClr val="white"/>
                </a:solidFill>
              </a:rPr>
              <a:t>Οι εξελίξεις της τεχνητής νοημοσύνης μπορούν να αυτοματοποιήσουν ορισμένες εργασίες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l-GR" dirty="0">
              <a:solidFill>
                <a:prstClr val="whit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dirty="0">
                <a:solidFill>
                  <a:prstClr val="white"/>
                </a:solidFill>
              </a:rPr>
              <a:t>Η αυτοματοποίηση οδηγεί στην υποκατάσταση του ανθρώπινου παράγοντα στην παραγωγική διαδικασία,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047931" y="629292"/>
            <a:ext cx="10299337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</a:t>
            </a:r>
            <a:r>
              <a:rPr kumimoji="0" lang="el-GR" sz="3200" b="1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η</a:t>
            </a:r>
            <a:r>
              <a:rPr kumimoji="0" lang="el-GR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Απειλή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Τεχνητή Νοημοσύνη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ΑΙ) δημιουργεί</a:t>
            </a:r>
            <a:r>
              <a:rPr kumimoji="0" lang="el-GR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ανισορροπίες στην αγορά εργασίας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567749" y="2691173"/>
            <a:ext cx="3431177" cy="25853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Αποτέλεσμα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white"/>
                </a:solidFill>
              </a:rPr>
              <a:t>απώλεια θέσεων εργασίας σε ορισμένους κλάδους.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l-GR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white"/>
                </a:solidFill>
              </a:rPr>
              <a:t>σημαντική ανησυχία για άτομα των οποίων οι θέσεις εργασίας μπορούν εύκολα να αυτοματοποιηθούν.</a:t>
            </a:r>
          </a:p>
        </p:txBody>
      </p:sp>
      <p:sp>
        <p:nvSpPr>
          <p:cNvPr id="5" name="Δεξί βέλος 4"/>
          <p:cNvSpPr/>
          <p:nvPr/>
        </p:nvSpPr>
        <p:spPr>
          <a:xfrm>
            <a:off x="6322423" y="3726932"/>
            <a:ext cx="809897" cy="687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9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8308" y="2291418"/>
            <a:ext cx="5381898" cy="3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Κυριαρχία στην αγορά            </a:t>
            </a:r>
          </a:p>
          <a:p>
            <a:pPr algn="ctr"/>
            <a:r>
              <a:rPr lang="el-GR" b="1" dirty="0"/>
              <a:t> (</a:t>
            </a:r>
            <a:r>
              <a:rPr lang="en-US" b="1" dirty="0"/>
              <a:t>Market Dominance)</a:t>
            </a:r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b="1" dirty="0"/>
              <a:t>Μεγάλες εταιρείες τεχνολογίας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l-G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dirty="0"/>
              <a:t>με εκτεταμένες δυνατότητες τεχνητής νοημοσύνης</a:t>
            </a:r>
          </a:p>
          <a:p>
            <a:pPr lvl="1"/>
            <a:r>
              <a:rPr lang="el-GR" dirty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dirty="0"/>
              <a:t>μπορούν να αξιοποιήσουν τους πόρους τους για να κυριαρχήσουν στις αγορές,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l-G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dirty="0"/>
              <a:t>και να δημιουργήσουν εμπόδια στην είσοδο νεοφυών επιχειρήσεων. 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047931" y="629292"/>
            <a:ext cx="10299337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u="sng" dirty="0"/>
              <a:t>2</a:t>
            </a:r>
            <a:r>
              <a:rPr lang="el-GR" sz="3200" b="1" u="sng" baseline="30000" dirty="0"/>
              <a:t>η</a:t>
            </a:r>
            <a:r>
              <a:rPr lang="el-GR" sz="3200" b="1" u="sng" dirty="0"/>
              <a:t> Απειλή</a:t>
            </a:r>
            <a:r>
              <a:rPr lang="el-GR" sz="3200" b="1" dirty="0"/>
              <a:t>: </a:t>
            </a:r>
            <a:r>
              <a:rPr lang="en-US" sz="3200" dirty="0"/>
              <a:t>H </a:t>
            </a:r>
            <a:r>
              <a:rPr lang="el-GR" sz="3200" dirty="0"/>
              <a:t>Τεχνητή Νοημοσύνη</a:t>
            </a:r>
            <a:r>
              <a:rPr lang="en-US" sz="3200" dirty="0"/>
              <a:t> (</a:t>
            </a:r>
            <a:r>
              <a:rPr lang="el-GR" sz="3200" dirty="0"/>
              <a:t>ΑΙ) μπορεί να αποτελέσει ανταγωνιστικό πλεονέκτημα των τεχνολογικών κολοσσών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689669" y="3456967"/>
            <a:ext cx="2786743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Αποτέλεσμα</a:t>
            </a:r>
          </a:p>
          <a:p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συγκέντρωση ισχύος μπορεί να περιορίσει τον ανταγωνισμό και την καινοτομία.</a:t>
            </a:r>
          </a:p>
        </p:txBody>
      </p:sp>
      <p:sp>
        <p:nvSpPr>
          <p:cNvPr id="5" name="Δεξί βέλος 4"/>
          <p:cNvSpPr/>
          <p:nvPr/>
        </p:nvSpPr>
        <p:spPr>
          <a:xfrm>
            <a:off x="6322423" y="3990141"/>
            <a:ext cx="809897" cy="687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408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22514" y="2300127"/>
            <a:ext cx="5381898" cy="3139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Ηθικές ανησυχίες           </a:t>
            </a:r>
          </a:p>
          <a:p>
            <a:pPr algn="ctr"/>
            <a:r>
              <a:rPr lang="el-GR" b="1" dirty="0"/>
              <a:t> (</a:t>
            </a:r>
            <a:r>
              <a:rPr lang="en-US" b="1" dirty="0"/>
              <a:t>Ethical Concerns):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b="1" dirty="0"/>
              <a:t>Η χρήση της τεχνητής νοημοσύνης σε νεοφυείς επιχειρήσεις εγείρει ηθικά ερωτήματα σχετικά με: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το απόρρητο,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την ασφάλεια,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και τη δικαιοσύνη.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047931" y="629292"/>
            <a:ext cx="10299337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u="sng" dirty="0"/>
              <a:t>3</a:t>
            </a:r>
            <a:r>
              <a:rPr lang="el-GR" sz="3200" b="1" u="sng" baseline="30000" dirty="0"/>
              <a:t>η</a:t>
            </a:r>
            <a:r>
              <a:rPr lang="el-GR" sz="3200" b="1" u="sng" dirty="0"/>
              <a:t> Απειλή</a:t>
            </a:r>
            <a:r>
              <a:rPr lang="el-GR" sz="3200" b="1" dirty="0"/>
              <a:t>: </a:t>
            </a:r>
            <a:r>
              <a:rPr lang="en-US" sz="3200" dirty="0"/>
              <a:t>H </a:t>
            </a:r>
            <a:r>
              <a:rPr lang="el-GR" sz="3200" dirty="0"/>
              <a:t>Τεχνητή Νοημοσύνη</a:t>
            </a:r>
            <a:r>
              <a:rPr lang="en-US" sz="3200" dirty="0"/>
              <a:t> (</a:t>
            </a:r>
            <a:r>
              <a:rPr lang="el-GR" sz="3200" dirty="0"/>
              <a:t>ΑΙ) θέτει ζητήματα ηθικής όπως οι παραβιάσεις του απορρήτου των δεδομένων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550331" y="2420480"/>
            <a:ext cx="3013165" cy="31393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Αποτέλεσμα</a:t>
            </a:r>
          </a:p>
          <a:p>
            <a:endParaRPr lang="el-GR" b="1" dirty="0"/>
          </a:p>
          <a:p>
            <a:r>
              <a:rPr lang="el-GR" b="1" dirty="0"/>
              <a:t>Σημαντικά ζητήματα μπορούν να προκύψουν,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Μεροληπτικοί αλγόριθμοι,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Κακή χρήση δεδομένων,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Παραβιάσεις του απορρήτου</a:t>
            </a:r>
          </a:p>
        </p:txBody>
      </p:sp>
      <p:sp>
        <p:nvSpPr>
          <p:cNvPr id="5" name="Δεξί βέλος 4"/>
          <p:cNvSpPr/>
          <p:nvPr/>
        </p:nvSpPr>
        <p:spPr>
          <a:xfrm>
            <a:off x="6322423" y="3798552"/>
            <a:ext cx="809897" cy="687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37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8308" y="3049064"/>
            <a:ext cx="5381898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Καινοτομία και Αποδοτικότητα </a:t>
            </a:r>
          </a:p>
          <a:p>
            <a:pPr algn="ctr"/>
            <a:r>
              <a:rPr lang="el-GR" b="1" dirty="0"/>
              <a:t>(Innovation &amp; Efficiency) </a:t>
            </a:r>
          </a:p>
          <a:p>
            <a:pPr algn="ctr"/>
            <a:endParaRPr lang="el-GR" b="1" dirty="0"/>
          </a:p>
          <a:p>
            <a:r>
              <a:rPr lang="el-GR" dirty="0"/>
              <a:t>Η τεχνητή νοημοσύνη μπορεί να δώσει την δυνατότητα τις νεοφυείς επιχειρήσεις να αναπτύξουν καινοτόμα προϊόντα και υπηρεσίες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047932" y="629292"/>
            <a:ext cx="10220960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u="sng" dirty="0"/>
              <a:t>1</a:t>
            </a:r>
            <a:r>
              <a:rPr lang="el-GR" sz="3200" b="1" u="sng" baseline="30000" dirty="0"/>
              <a:t>η</a:t>
            </a:r>
            <a:r>
              <a:rPr lang="el-GR" sz="3200" b="1" u="sng" dirty="0"/>
              <a:t> Ευκαιρία</a:t>
            </a:r>
            <a:r>
              <a:rPr lang="el-GR" sz="3200" b="1" dirty="0"/>
              <a:t>: </a:t>
            </a:r>
            <a:r>
              <a:rPr lang="en-US" sz="3200" dirty="0"/>
              <a:t>H </a:t>
            </a:r>
            <a:r>
              <a:rPr lang="el-GR" sz="3200" dirty="0"/>
              <a:t>Τεχνητή Νοημοσύνη</a:t>
            </a:r>
            <a:r>
              <a:rPr lang="en-US" sz="3200" dirty="0"/>
              <a:t> (</a:t>
            </a:r>
            <a:r>
              <a:rPr lang="el-GR" sz="3200" dirty="0"/>
              <a:t>ΑΙ) ως μοχλός ανάπτυξης και καινοτομίας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654834" y="2664320"/>
            <a:ext cx="3013165" cy="31393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Αποτέλεσμα</a:t>
            </a:r>
          </a:p>
          <a:p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Αυξημένη αποδοτικότητα και παραγωγικότητα.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Επιτρέπει στις startups να αυτοματοποιούν εργασίες, να βελτιστοποιούν τις διαδικασίες και να λαμβάνουν αποφάσεις βάσει δεδομένων.</a:t>
            </a:r>
          </a:p>
        </p:txBody>
      </p:sp>
      <p:sp>
        <p:nvSpPr>
          <p:cNvPr id="5" name="Δεξί βέλος 4"/>
          <p:cNvSpPr/>
          <p:nvPr/>
        </p:nvSpPr>
        <p:spPr>
          <a:xfrm>
            <a:off x="6422571" y="3889991"/>
            <a:ext cx="809897" cy="687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439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76514" y="3495316"/>
            <a:ext cx="5381898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Ανταγωνιστικό πλεονέκτημα: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τεχνητή νοημοσύνη παρέχει σε μικρότερες εταιρείες την ευκαιρία να ανταγωνιστούν μεγαλύτερους, καθιερωμένους παίκτες στην αγορά.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047932" y="629292"/>
            <a:ext cx="10220960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</a:t>
            </a:r>
            <a:r>
              <a:rPr kumimoji="0" lang="el-GR" sz="3200" b="1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η</a:t>
            </a:r>
            <a:r>
              <a:rPr kumimoji="0" lang="el-GR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Ευκαιρία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Τεχνητή Νοημοσύνη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ΑΙ) δίνει το</a:t>
            </a:r>
            <a:r>
              <a:rPr kumimoji="0" lang="el-GR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περιθώριο για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ανταγωνιστικό πλεονέκτημα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654834" y="2664320"/>
            <a:ext cx="3239589" cy="36933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Αποτέλεσμα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Οι νεοφυείς επιχειρήσεις μπορούν να αξιοποιήσουν τεχνολογίες AI για: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να διαφοροποιηθούν,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να εξατομικεύσουν τις εμπειρίες των πελατών,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να προσφέρουν μοναδικές λύσεις.</a:t>
            </a:r>
          </a:p>
        </p:txBody>
      </p:sp>
      <p:sp>
        <p:nvSpPr>
          <p:cNvPr id="5" name="Δεξί βέλος 4"/>
          <p:cNvSpPr/>
          <p:nvPr/>
        </p:nvSpPr>
        <p:spPr>
          <a:xfrm>
            <a:off x="6422571" y="3889991"/>
            <a:ext cx="809897" cy="687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9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75062" y="3329853"/>
            <a:ext cx="4615544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l-GR" b="1" dirty="0">
                <a:solidFill>
                  <a:prstClr val="white"/>
                </a:solidFill>
              </a:rPr>
              <a:t>Δημιουργία θέσεων εργασίας: </a:t>
            </a:r>
          </a:p>
          <a:p>
            <a:pPr lvl="0" algn="ctr"/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el-GR" dirty="0">
                <a:solidFill>
                  <a:prstClr val="white"/>
                </a:solidFill>
              </a:rPr>
              <a:t>Ενώ η τεχνητή νοημοσύνη μπορεί να διαταράξει ορισμένους ρόλους εργασίας, δημιουργεί επίσης νέες ευκαιρίες στην αγορά.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1047932" y="629292"/>
            <a:ext cx="10220960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u="sng" dirty="0">
                <a:solidFill>
                  <a:prstClr val="black"/>
                </a:solidFill>
                <a:latin typeface="Calibri Light" panose="020F0302020204030204"/>
              </a:rPr>
              <a:t>3</a:t>
            </a:r>
            <a:r>
              <a:rPr kumimoji="0" lang="el-GR" sz="3200" b="1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η</a:t>
            </a:r>
            <a:r>
              <a:rPr kumimoji="0" lang="el-GR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Ευκαιρία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Τεχνητή Νοημοσύνη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ΑΙ) μπορεί να</a:t>
            </a:r>
            <a:r>
              <a:rPr kumimoji="0" lang="el-GR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δημιουργήσει νέες θέσεις εργασίας στην αγορά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926217" y="2317651"/>
            <a:ext cx="4725852" cy="36933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Αποτέλεσμα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white"/>
                </a:solidFill>
              </a:rPr>
              <a:t>Οι νεοφυείς επιχειρήσεις μπορούν να δημιουργήσουν νέες θέσεις εργασίας στην έρευνα, ανάπτυξη, υλοποίηση και συντήρηση τεχνητής νοημοσύνης. </a:t>
            </a:r>
          </a:p>
          <a:p>
            <a:pPr lvl="0"/>
            <a:endParaRPr lang="el-GR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white"/>
                </a:solidFill>
              </a:rPr>
              <a:t>Επιπλέον, η τεχνητή νοημοσύνη μπορεί να ενισχύσει τις ανθρώπινες ικανότητες, οδηγώντας σε νέους ρόλους εργασίας που απαιτούν συνδυασμό ανθρώπινων δεξιοτήτων και δεξιοτήτων τεχνητής νοημοσύνης.</a:t>
            </a:r>
          </a:p>
        </p:txBody>
      </p:sp>
      <p:sp>
        <p:nvSpPr>
          <p:cNvPr id="5" name="Δεξί βέλος 4"/>
          <p:cNvSpPr/>
          <p:nvPr/>
        </p:nvSpPr>
        <p:spPr>
          <a:xfrm>
            <a:off x="5753463" y="3820322"/>
            <a:ext cx="809897" cy="687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94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AFB7F93F-DDF8-894A-CFE4-E2B03D03E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667" y="1605690"/>
            <a:ext cx="8143534" cy="507249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246EE91-5FF8-553E-789A-3F60F834F8A1}"/>
              </a:ext>
            </a:extLst>
          </p:cNvPr>
          <p:cNvSpPr txBox="1">
            <a:spLocks/>
          </p:cNvSpPr>
          <p:nvPr/>
        </p:nvSpPr>
        <p:spPr>
          <a:xfrm>
            <a:off x="821509" y="272240"/>
            <a:ext cx="10220960" cy="6668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Ο τομέας</a:t>
            </a:r>
            <a:r>
              <a:rPr kumimoji="0" lang="el-GR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της Πληροφορικής</a:t>
            </a:r>
            <a:r>
              <a:rPr lang="el-GR" sz="3200" dirty="0">
                <a:solidFill>
                  <a:prstClr val="black"/>
                </a:solidFill>
                <a:latin typeface="Calibri Light" panose="020F0302020204030204"/>
              </a:rPr>
              <a:t> κυριαρχεί στην χρήση </a:t>
            </a:r>
            <a:r>
              <a:rPr lang="en-US" sz="3200" dirty="0">
                <a:solidFill>
                  <a:prstClr val="black"/>
                </a:solidFill>
                <a:latin typeface="Calibri Light" panose="020F0302020204030204"/>
              </a:rPr>
              <a:t>AI </a:t>
            </a:r>
            <a:r>
              <a:rPr lang="el-GR" sz="3200" dirty="0">
                <a:solidFill>
                  <a:prstClr val="black"/>
                </a:solidFill>
                <a:latin typeface="Calibri Light" panose="020F0302020204030204"/>
              </a:rPr>
              <a:t>στις καθημερινές εργασίες των επιχειρήσεων.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0764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660</Words>
  <Application>Microsoft Office PowerPoint</Application>
  <PresentationFormat>Ευρεία οθόνη</PresentationFormat>
  <Paragraphs>100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Θέμα του Office</vt:lpstr>
      <vt:lpstr>"StartUps και Τεχνητή Νοημοσύνη (AI):  Ευκαιρίες και Κίνδυνοι“  Ντάνιελ Στρέζα  Σύμβουλος Επιχειρηματικότητας και Καινοτομίας, Υποψήφιος Διδάκτωρ ΟΠΑ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Η τεχνητή νοημοσύνη ως πόλος έλξης επενδύσεων 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ioanna.streza@outlook.com</dc:creator>
  <cp:lastModifiedBy>User</cp:lastModifiedBy>
  <cp:revision>19</cp:revision>
  <dcterms:created xsi:type="dcterms:W3CDTF">2023-06-26T20:54:22Z</dcterms:created>
  <dcterms:modified xsi:type="dcterms:W3CDTF">2023-06-28T07:44:22Z</dcterms:modified>
</cp:coreProperties>
</file>