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06" r:id="rId4"/>
    <p:sldId id="307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319" r:id="rId13"/>
    <p:sldId id="320" r:id="rId14"/>
    <p:sldId id="323" r:id="rId15"/>
    <p:sldId id="324" r:id="rId16"/>
    <p:sldId id="325" r:id="rId17"/>
    <p:sldId id="321" r:id="rId18"/>
    <p:sldId id="322" r:id="rId19"/>
    <p:sldId id="288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AE5F-E9AB-4D9A-97CC-1706C42BA512}" type="datetimeFigureOut">
              <a:rPr lang="el-GR" smtClean="0"/>
              <a:pPr/>
              <a:t>24/4/2023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B65D-1B0E-4402-BC63-4BA6C900385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sguide.com.au/mazd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sguide.com.au/hyundai" TargetMode="External"/><Relationship Id="rId5" Type="http://schemas.openxmlformats.org/officeDocument/2006/relationships/hyperlink" Target="https://www.carsguide.com.au/honda" TargetMode="External"/><Relationship Id="rId4" Type="http://schemas.openxmlformats.org/officeDocument/2006/relationships/hyperlink" Target="https://www.carsguide.com.au/toyot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Πώς να αποκτήσετε τους πρώτους σας πελάτες: </a:t>
            </a:r>
            <a:r>
              <a:rPr lang="el-GR" b="1" dirty="0" err="1" smtClean="0">
                <a:solidFill>
                  <a:srgbClr val="0070C0"/>
                </a:solidFill>
              </a:rPr>
              <a:t>tricks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r>
              <a:rPr lang="el-GR" b="1" dirty="0" err="1" smtClean="0">
                <a:solidFill>
                  <a:srgbClr val="0070C0"/>
                </a:solidFill>
              </a:rPr>
              <a:t>and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r>
              <a:rPr lang="el-GR" b="1" dirty="0" err="1" smtClean="0">
                <a:solidFill>
                  <a:srgbClr val="0070C0"/>
                </a:solidFill>
              </a:rPr>
              <a:t>pitfalls</a:t>
            </a:r>
            <a:endParaRPr lang="el-GR" sz="2800" b="1" i="1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3800" dirty="0" smtClean="0"/>
              <a:t>Θωμάς </a:t>
            </a:r>
            <a:r>
              <a:rPr lang="el-GR" sz="3800" dirty="0" err="1" smtClean="0"/>
              <a:t>Πουφινάς</a:t>
            </a:r>
            <a:r>
              <a:rPr lang="el-GR" sz="3800" dirty="0" smtClean="0"/>
              <a:t> – </a:t>
            </a:r>
            <a:r>
              <a:rPr lang="el-GR" sz="3800" dirty="0" err="1" smtClean="0"/>
              <a:t>Επ</a:t>
            </a:r>
            <a:r>
              <a:rPr lang="el-GR" sz="3800" dirty="0" smtClean="0"/>
              <a:t>. Καθηγητής </a:t>
            </a:r>
            <a:r>
              <a:rPr lang="el-GR" dirty="0" smtClean="0"/>
              <a:t>Τμήματος Οικονομικών Επιστημών ΔΠΘ, </a:t>
            </a:r>
            <a:endParaRPr lang="el-GR" dirty="0" smtClean="0"/>
          </a:p>
          <a:p>
            <a:r>
              <a:rPr lang="el-GR" dirty="0" smtClean="0"/>
              <a:t>Επιστημονικός </a:t>
            </a:r>
            <a:r>
              <a:rPr lang="el-GR" dirty="0" smtClean="0"/>
              <a:t>Συνεργάτης </a:t>
            </a:r>
            <a:r>
              <a:rPr lang="en-US" dirty="0" err="1" smtClean="0"/>
              <a:t>Apopsi</a:t>
            </a:r>
            <a:r>
              <a:rPr lang="en-US" dirty="0" smtClean="0"/>
              <a:t> Group</a:t>
            </a:r>
            <a:endParaRPr lang="el-GR" dirty="0"/>
          </a:p>
        </p:txBody>
      </p:sp>
      <p:sp>
        <p:nvSpPr>
          <p:cNvPr id="13314" name="AutoShape 2" descr="Αποτέλεσμα εικόνας για δημοκρίτειο πανεπιστήμιο θράκ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Intelligence - Survey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3337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357567" cy="20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Pilot Testing - Javat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3819525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Intelligence - Competition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1" y="1285860"/>
            <a:ext cx="40865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How to Conduct a Competitive Analysis | BDC.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401" y="2643182"/>
            <a:ext cx="4767879" cy="2309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Lead Generation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3712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3604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5000628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00504"/>
            <a:ext cx="4143404" cy="22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Lead Generation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986" name="Picture 2" descr="Understanding Lead Temperature: What Are Warm Leads vs. Cold Leads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098586" cy="476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Affiliate Marketing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39" y="1857364"/>
            <a:ext cx="396480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Is Affiliate Marketing Legit in 2023? What You NEED to Know to Start N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Influencer Marketing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2940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AutoShape 4" descr="Influencer Marketing: How Affiliates Can Leverage It [2019 Guide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757" y="4500570"/>
            <a:ext cx="5830953" cy="210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Customer Loyalty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08" name="AutoShape 4" descr="Influencer Marketing: How Affiliates Can Leverage It [2019 Guide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2786082" cy="25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4572032" cy="26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After Sales Service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29420" cy="395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After Sales Service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Lead Generation in 2022: The Ultimat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5" name="AutoShape 5" descr="How to Use SEO for Lead Gen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575739" cy="42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928662" y="5711627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year, the average score lifted 24 points to 788, with </a:t>
            </a:r>
            <a:r>
              <a:rPr lang="en-US" dirty="0" smtClean="0">
                <a:hlinkClick r:id="rId3"/>
              </a:rPr>
              <a:t>Mazda</a:t>
            </a:r>
            <a:r>
              <a:rPr lang="en-US" dirty="0" smtClean="0"/>
              <a:t> topping the table with a score of 819 to beat out </a:t>
            </a:r>
            <a:r>
              <a:rPr lang="en-US" dirty="0" smtClean="0">
                <a:hlinkClick r:id="rId4"/>
              </a:rPr>
              <a:t>Toyota (799)</a:t>
            </a:r>
            <a:r>
              <a:rPr lang="en-US" dirty="0" smtClean="0"/>
              <a:t>, </a:t>
            </a:r>
            <a:r>
              <a:rPr lang="en-US" dirty="0" smtClean="0">
                <a:hlinkClick r:id="rId5"/>
              </a:rPr>
              <a:t>Honda (793)</a:t>
            </a:r>
            <a:r>
              <a:rPr lang="en-US" dirty="0" smtClean="0"/>
              <a:t> and </a:t>
            </a:r>
            <a:r>
              <a:rPr lang="en-US" dirty="0" smtClean="0">
                <a:hlinkClick r:id="rId6"/>
              </a:rPr>
              <a:t>Hyundai (790)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Ερωτήσεις;</a:t>
            </a:r>
            <a:br>
              <a:rPr lang="el-GR" sz="2800" b="1" dirty="0" smtClean="0">
                <a:solidFill>
                  <a:srgbClr val="0070C0"/>
                </a:solidFill>
              </a:rPr>
            </a:br>
            <a:r>
              <a:rPr lang="el-GR" sz="2800" b="1" dirty="0" smtClean="0">
                <a:solidFill>
                  <a:srgbClr val="0070C0"/>
                </a:solidFill>
              </a:rPr>
              <a:t>Σχόλια;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13314" name="AutoShape 2" descr="Αποτέλεσμα εικόνας για δημοκρίτειο πανεπιστήμιο θράκ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/>
                </a:solidFill>
              </a:rPr>
              <a:t>Μετά την ιδέα 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 την ιδέα… </a:t>
            </a:r>
          </a:p>
          <a:p>
            <a:r>
              <a:rPr lang="el-GR" dirty="0" smtClean="0"/>
              <a:t>… και τις βασικές κατευθύνσεις που στην εισαγωγική ομιλία δόθηκαν…</a:t>
            </a:r>
          </a:p>
          <a:p>
            <a:r>
              <a:rPr lang="el-GR" dirty="0" smtClean="0"/>
              <a:t>… θα πρέπει να λειτουργήσει η </a:t>
            </a:r>
            <a:r>
              <a:rPr lang="en-US" dirty="0" smtClean="0"/>
              <a:t>start-up </a:t>
            </a:r>
            <a:r>
              <a:rPr lang="el-GR" dirty="0" smtClean="0"/>
              <a:t>επιχείρησή σας!</a:t>
            </a:r>
          </a:p>
          <a:p>
            <a:r>
              <a:rPr lang="el-GR" dirty="0" smtClean="0"/>
              <a:t>Αυτό σημαίνει ότι χρειάζεστε πελάτες!</a:t>
            </a:r>
            <a:endParaRPr lang="en-US" dirty="0" smtClean="0"/>
          </a:p>
          <a:p>
            <a:r>
              <a:rPr lang="el-GR" dirty="0" smtClean="0"/>
              <a:t>Αυτοί είναι που θα σας δώσουν</a:t>
            </a:r>
          </a:p>
          <a:p>
            <a:pPr>
              <a:buNone/>
            </a:pPr>
            <a:r>
              <a:rPr lang="el-GR" dirty="0" smtClean="0"/>
              <a:t>	ζωή!</a:t>
            </a:r>
            <a:endParaRPr lang="el-GR" dirty="0" smtClean="0"/>
          </a:p>
        </p:txBody>
      </p:sp>
      <p:sp>
        <p:nvSpPr>
          <p:cNvPr id="18436" name="AutoShape 4" descr="The Age of the Custo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Πελατολογίου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Για να δούμε όμως τι μάθαμε από την εισαγωγική παρουσίαση…</a:t>
            </a:r>
          </a:p>
          <a:p>
            <a:r>
              <a:rPr lang="el-GR" sz="2400" dirty="0" smtClean="0"/>
              <a:t>Προκειμένου </a:t>
            </a:r>
            <a:r>
              <a:rPr lang="el-GR" sz="2400" dirty="0" smtClean="0"/>
              <a:t>η </a:t>
            </a:r>
            <a:r>
              <a:rPr lang="el-GR" sz="2400" dirty="0" err="1" smtClean="0"/>
              <a:t>startup</a:t>
            </a:r>
            <a:r>
              <a:rPr lang="el-GR" sz="2400" dirty="0" smtClean="0"/>
              <a:t> επιχείρησή σας </a:t>
            </a:r>
            <a:r>
              <a:rPr lang="el-GR" sz="2400" dirty="0" smtClean="0"/>
              <a:t>να πετύχει χρειάζεστε μια </a:t>
            </a:r>
            <a:r>
              <a:rPr lang="el-GR" sz="2400" dirty="0" smtClean="0"/>
              <a:t>βάση πελατών. </a:t>
            </a:r>
            <a:endParaRPr lang="el-GR" sz="2400" dirty="0" smtClean="0"/>
          </a:p>
          <a:p>
            <a:r>
              <a:rPr lang="el-GR" sz="2400" dirty="0" smtClean="0"/>
              <a:t>Αυτοί </a:t>
            </a:r>
            <a:r>
              <a:rPr lang="el-GR" sz="2400" dirty="0" smtClean="0"/>
              <a:t>οι πιστοί πελάτες μπορούν να </a:t>
            </a:r>
            <a:r>
              <a:rPr lang="el-GR" sz="2400" dirty="0" smtClean="0"/>
              <a:t>σας βοηθήσουν να:</a:t>
            </a:r>
          </a:p>
          <a:p>
            <a:pPr lvl="1"/>
            <a:r>
              <a:rPr lang="el-GR" sz="2400" dirty="0" smtClean="0"/>
              <a:t>Ενισχύσετε </a:t>
            </a:r>
            <a:r>
              <a:rPr lang="el-GR" sz="2400" dirty="0" smtClean="0"/>
              <a:t>τις πωλήσεις σας, επειδή είναι πρόθυμοι να συνεχίσουν να </a:t>
            </a:r>
            <a:r>
              <a:rPr lang="el-GR" sz="2400" dirty="0" smtClean="0"/>
              <a:t>αγοράζουν τα προϊόντα/ υπηρεσίες σας</a:t>
            </a:r>
            <a:endParaRPr lang="el-GR" sz="2400" dirty="0" smtClean="0"/>
          </a:p>
          <a:p>
            <a:pPr lvl="1"/>
            <a:r>
              <a:rPr lang="el-GR" sz="2400" dirty="0" smtClean="0"/>
              <a:t>Στέλνετε ένα μήνυμα σε νέους πελάτες ότι η επωνυμία σας είναι αξιόπιστη</a:t>
            </a:r>
          </a:p>
          <a:p>
            <a:pPr lvl="1"/>
            <a:r>
              <a:rPr lang="el-GR" sz="2400" dirty="0" smtClean="0"/>
              <a:t>Κερδίσετε συστάσεις, </a:t>
            </a:r>
            <a:r>
              <a:rPr lang="el-GR" sz="2400" dirty="0" smtClean="0"/>
              <a:t>που σας εξοικονομεί χρόνο και προσπάθεια </a:t>
            </a:r>
            <a:r>
              <a:rPr lang="el-GR" sz="2400" dirty="0" smtClean="0"/>
              <a:t>στην εξεύρεση </a:t>
            </a:r>
            <a:r>
              <a:rPr lang="el-GR" sz="2400" dirty="0" smtClean="0"/>
              <a:t>νέων </a:t>
            </a:r>
            <a:r>
              <a:rPr lang="el-GR" sz="2400" dirty="0" smtClean="0"/>
              <a:t>πελατών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Πελατολογίου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Μερικοί </a:t>
            </a:r>
            <a:r>
              <a:rPr lang="el-GR" sz="2000" dirty="0" smtClean="0"/>
              <a:t>τρόποι με τους οποίους μπορείτε να προσελκύσετε και να διατηρήσετε πελάτες περιλαμβάνουν: </a:t>
            </a:r>
            <a:endParaRPr lang="el-GR" sz="2000" dirty="0" smtClean="0"/>
          </a:p>
          <a:p>
            <a:pPr lvl="1"/>
            <a:r>
              <a:rPr lang="el-GR" sz="2000" dirty="0" smtClean="0"/>
              <a:t>Προσφέροντας ένα </a:t>
            </a:r>
            <a:r>
              <a:rPr lang="el-GR" sz="2000" dirty="0" smtClean="0"/>
              <a:t>εξαιρετικό προϊόν ή </a:t>
            </a:r>
            <a:r>
              <a:rPr lang="el-GR" sz="2000" dirty="0" smtClean="0"/>
              <a:t>υπηρεσία</a:t>
            </a:r>
          </a:p>
          <a:p>
            <a:pPr lvl="1"/>
            <a:r>
              <a:rPr lang="el-GR" sz="2000" dirty="0" smtClean="0"/>
              <a:t>Ξεκινώντας </a:t>
            </a:r>
            <a:r>
              <a:rPr lang="el-GR" sz="2000" dirty="0" smtClean="0"/>
              <a:t>προγράμματα αφοσίωσης για να συνεχίσουν να </a:t>
            </a:r>
            <a:r>
              <a:rPr lang="el-GR" sz="2000" dirty="0" smtClean="0"/>
              <a:t>έρχονται</a:t>
            </a:r>
          </a:p>
          <a:p>
            <a:pPr lvl="1"/>
            <a:r>
              <a:rPr lang="el-GR" sz="2000" dirty="0" smtClean="0"/>
              <a:t>Χρησιμοποιώντας το </a:t>
            </a:r>
            <a:r>
              <a:rPr lang="en-US" sz="2000" dirty="0" smtClean="0"/>
              <a:t>affiliate marketing </a:t>
            </a:r>
            <a:r>
              <a:rPr lang="el-GR" sz="2000" dirty="0" smtClean="0"/>
              <a:t>&amp; </a:t>
            </a:r>
            <a:r>
              <a:rPr lang="en-US" sz="2000" dirty="0" smtClean="0"/>
              <a:t>influencers</a:t>
            </a:r>
            <a:endParaRPr lang="el-GR" sz="2000" dirty="0" smtClean="0"/>
          </a:p>
          <a:p>
            <a:pPr lvl="1"/>
            <a:r>
              <a:rPr lang="el-GR" sz="2000" dirty="0" smtClean="0"/>
              <a:t>Εστιάζοντας </a:t>
            </a:r>
            <a:r>
              <a:rPr lang="el-GR" sz="2000" dirty="0" smtClean="0"/>
              <a:t>στην εξαιρετική εξυπηρέτηση </a:t>
            </a:r>
            <a:r>
              <a:rPr lang="el-GR" sz="2000" dirty="0" smtClean="0"/>
              <a:t>πελατών</a:t>
            </a:r>
          </a:p>
          <a:p>
            <a:pPr lvl="1"/>
            <a:r>
              <a:rPr lang="el-GR" sz="2000" dirty="0" smtClean="0"/>
              <a:t>Χρησιμοποιώντας </a:t>
            </a:r>
            <a:r>
              <a:rPr lang="el-GR" sz="2000" dirty="0" smtClean="0"/>
              <a:t>την έρευνα αγοράς για να κατανοήσετε καλύτερα τις προσδοκίες των πελατών </a:t>
            </a:r>
            <a:r>
              <a:rPr lang="el-GR" sz="2000" dirty="0" smtClean="0"/>
              <a:t>σας</a:t>
            </a:r>
          </a:p>
          <a:p>
            <a:pPr lvl="1"/>
            <a:r>
              <a:rPr lang="el-GR" sz="2000" dirty="0" smtClean="0"/>
              <a:t>Ζητώντας </a:t>
            </a:r>
            <a:r>
              <a:rPr lang="el-GR" sz="2000" dirty="0" smtClean="0"/>
              <a:t>σχόλια απευθείας από </a:t>
            </a:r>
            <a:r>
              <a:rPr lang="el-GR" sz="2000" dirty="0" smtClean="0"/>
              <a:t>τους πελάτες σας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Πελατολογίου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Αρχικά όμως χρειάζεστε τους πρώτους σας πελάτες!</a:t>
            </a:r>
          </a:p>
          <a:p>
            <a:r>
              <a:rPr lang="el-GR" sz="2400" dirty="0" smtClean="0"/>
              <a:t>Θα πρέπει να αποφασίσετε ποιοι είναι οι ιδανικοί πελάτες για εσάς!</a:t>
            </a:r>
          </a:p>
          <a:p>
            <a:pPr lvl="1"/>
            <a:r>
              <a:rPr lang="el-GR" sz="2000" dirty="0" smtClean="0"/>
              <a:t>Τι δημογραφικά χαρακτηριστικά θα πρέπει να έχουν;</a:t>
            </a:r>
          </a:p>
          <a:p>
            <a:pPr lvl="1"/>
            <a:r>
              <a:rPr lang="el-GR" sz="2000" dirty="0" smtClean="0"/>
              <a:t>Τι </a:t>
            </a:r>
            <a:r>
              <a:rPr lang="el-GR" sz="2000" dirty="0" err="1" smtClean="0"/>
              <a:t>συμπεριφορικό</a:t>
            </a:r>
            <a:r>
              <a:rPr lang="el-GR" sz="2000" dirty="0" smtClean="0"/>
              <a:t> προφίλ σας ενδιαφέρει;</a:t>
            </a:r>
          </a:p>
          <a:p>
            <a:pPr lvl="1"/>
            <a:r>
              <a:rPr lang="el-GR" sz="2000" dirty="0" smtClean="0"/>
              <a:t>Ποιο είναι το αγαπημένο τους προϊόν;</a:t>
            </a:r>
          </a:p>
          <a:p>
            <a:pPr lvl="1"/>
            <a:r>
              <a:rPr lang="el-GR" sz="2000" dirty="0" smtClean="0"/>
              <a:t>…</a:t>
            </a:r>
          </a:p>
          <a:p>
            <a:endParaRPr lang="el-GR" sz="2400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929066"/>
            <a:ext cx="4714908" cy="269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Αξίας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1911"/>
            <a:ext cx="8229600" cy="31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Αξιοπιστίας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30611" cy="40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Δημιουργία Αξιοπιστίας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9884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7332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/>
                </a:solidFill>
              </a:rPr>
              <a:t>Προσέγγιση πωλήσεων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34820" name="AutoShape 4" descr="Keys to gain credibility as a l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360928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295</Words>
  <Application>Microsoft Office PowerPoint</Application>
  <PresentationFormat>Προβολή στην οθόνη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Πώς να αποκτήσετε τους πρώτους σας πελάτες: tricks and pitfalls</vt:lpstr>
      <vt:lpstr>Μετά την ιδέα τι;</vt:lpstr>
      <vt:lpstr>Δημιουργία Πελατολογίου</vt:lpstr>
      <vt:lpstr>Δημιουργία Πελατολογίου</vt:lpstr>
      <vt:lpstr>Δημιουργία Πελατολογίου</vt:lpstr>
      <vt:lpstr>Δημιουργία Αξίας</vt:lpstr>
      <vt:lpstr>Δημιουργία Αξιοπιστίας</vt:lpstr>
      <vt:lpstr>Δημιουργία Αξιοπιστίας</vt:lpstr>
      <vt:lpstr>Προσέγγιση πωλήσεων</vt:lpstr>
      <vt:lpstr>Intelligence - Survey</vt:lpstr>
      <vt:lpstr>Intelligence - Competition</vt:lpstr>
      <vt:lpstr>Lead Generation</vt:lpstr>
      <vt:lpstr>Lead Generation</vt:lpstr>
      <vt:lpstr>Affiliate Marketing</vt:lpstr>
      <vt:lpstr>Influencer Marketing</vt:lpstr>
      <vt:lpstr>Customer Loyalty</vt:lpstr>
      <vt:lpstr>After Sales Service</vt:lpstr>
      <vt:lpstr>After Sales Service</vt:lpstr>
      <vt:lpstr>Ερωτήσεις; Σχόλια;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Insurance</dc:title>
  <dc:creator>Poufinas</dc:creator>
  <cp:lastModifiedBy>Poufinas</cp:lastModifiedBy>
  <cp:revision>28</cp:revision>
  <dcterms:created xsi:type="dcterms:W3CDTF">2016-05-24T09:16:12Z</dcterms:created>
  <dcterms:modified xsi:type="dcterms:W3CDTF">2023-04-24T17:02:16Z</dcterms:modified>
</cp:coreProperties>
</file>